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24"/>
    <p:sldMasterId id="2147483654" r:id="rId125"/>
    <p:sldMasterId id="2147483657" r:id="rId126"/>
  </p:sldMasterIdLst>
  <p:notesMasterIdLst>
    <p:notesMasterId r:id="rId175"/>
  </p:notesMasterIdLst>
  <p:sldIdLst>
    <p:sldId id="437" r:id="rId127"/>
    <p:sldId id="419" r:id="rId128"/>
    <p:sldId id="420" r:id="rId129"/>
    <p:sldId id="259" r:id="rId130"/>
    <p:sldId id="261" r:id="rId131"/>
    <p:sldId id="262" r:id="rId132"/>
    <p:sldId id="267" r:id="rId133"/>
    <p:sldId id="269" r:id="rId134"/>
    <p:sldId id="270" r:id="rId135"/>
    <p:sldId id="276" r:id="rId136"/>
    <p:sldId id="422" r:id="rId137"/>
    <p:sldId id="421" r:id="rId138"/>
    <p:sldId id="285" r:id="rId139"/>
    <p:sldId id="286" r:id="rId140"/>
    <p:sldId id="293" r:id="rId141"/>
    <p:sldId id="423" r:id="rId142"/>
    <p:sldId id="299" r:id="rId143"/>
    <p:sldId id="300" r:id="rId144"/>
    <p:sldId id="440" r:id="rId145"/>
    <p:sldId id="438" r:id="rId146"/>
    <p:sldId id="302" r:id="rId147"/>
    <p:sldId id="424" r:id="rId148"/>
    <p:sldId id="317" r:id="rId149"/>
    <p:sldId id="319" r:id="rId150"/>
    <p:sldId id="325" r:id="rId151"/>
    <p:sldId id="426" r:id="rId152"/>
    <p:sldId id="425" r:id="rId153"/>
    <p:sldId id="334" r:id="rId154"/>
    <p:sldId id="337" r:id="rId155"/>
    <p:sldId id="338" r:id="rId156"/>
    <p:sldId id="339" r:id="rId157"/>
    <p:sldId id="348" r:id="rId158"/>
    <p:sldId id="350" r:id="rId159"/>
    <p:sldId id="353" r:id="rId160"/>
    <p:sldId id="428" r:id="rId161"/>
    <p:sldId id="439" r:id="rId162"/>
    <p:sldId id="372" r:id="rId163"/>
    <p:sldId id="386" r:id="rId164"/>
    <p:sldId id="388" r:id="rId165"/>
    <p:sldId id="389" r:id="rId166"/>
    <p:sldId id="391" r:id="rId167"/>
    <p:sldId id="392" r:id="rId168"/>
    <p:sldId id="394" r:id="rId169"/>
    <p:sldId id="430" r:id="rId170"/>
    <p:sldId id="429" r:id="rId171"/>
    <p:sldId id="414" r:id="rId172"/>
    <p:sldId id="415" r:id="rId173"/>
    <p:sldId id="416" r:id="rId174"/>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30" autoAdjust="0"/>
  </p:normalViewPr>
  <p:slideViewPr>
    <p:cSldViewPr showGuides="1">
      <p:cViewPr>
        <p:scale>
          <a:sx n="80" d="100"/>
          <a:sy n="80" d="100"/>
        </p:scale>
        <p:origin x="1680" y="516"/>
      </p:cViewPr>
      <p:guideLst>
        <p:guide orient="horz" pos="214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2.xml"/><Relationship Id="rId159" Type="http://schemas.openxmlformats.org/officeDocument/2006/relationships/slide" Target="slides/slide33.xml"/><Relationship Id="rId170" Type="http://schemas.openxmlformats.org/officeDocument/2006/relationships/slide" Target="slides/slide44.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2.xml"/><Relationship Id="rId149" Type="http://schemas.openxmlformats.org/officeDocument/2006/relationships/slide" Target="slides/slide23.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34.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slide" Target="slides/slide13.xml"/><Relationship Id="rId85" Type="http://schemas.openxmlformats.org/officeDocument/2006/relationships/customXml" Target="../customXml/item85.xml"/><Relationship Id="rId150" Type="http://schemas.openxmlformats.org/officeDocument/2006/relationships/slide" Target="slides/slide24.xml"/><Relationship Id="rId171" Type="http://schemas.openxmlformats.org/officeDocument/2006/relationships/slide" Target="slides/slide45.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slide" Target="slides/slide3.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slide" Target="slides/slide14.xml"/><Relationship Id="rId161" Type="http://schemas.openxmlformats.org/officeDocument/2006/relationships/slide" Target="slides/slide35.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4.xml"/><Relationship Id="rId135" Type="http://schemas.openxmlformats.org/officeDocument/2006/relationships/slide" Target="slides/slide9.xml"/><Relationship Id="rId151" Type="http://schemas.openxmlformats.org/officeDocument/2006/relationships/slide" Target="slides/slide25.xml"/><Relationship Id="rId156" Type="http://schemas.openxmlformats.org/officeDocument/2006/relationships/slide" Target="slides/slide30.xml"/><Relationship Id="rId177" Type="http://schemas.openxmlformats.org/officeDocument/2006/relationships/viewProps" Target="viewProps.xml"/><Relationship Id="rId172" Type="http://schemas.openxmlformats.org/officeDocument/2006/relationships/slide" Target="slides/slide4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slideMaster" Target="slideMasters/slideMaster2.xml"/><Relationship Id="rId141" Type="http://schemas.openxmlformats.org/officeDocument/2006/relationships/slide" Target="slides/slide15.xml"/><Relationship Id="rId146" Type="http://schemas.openxmlformats.org/officeDocument/2006/relationships/slide" Target="slides/slide20.xml"/><Relationship Id="rId167" Type="http://schemas.openxmlformats.org/officeDocument/2006/relationships/slide" Target="slides/slide4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3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5.xml"/><Relationship Id="rId136" Type="http://schemas.openxmlformats.org/officeDocument/2006/relationships/slide" Target="slides/slide10.xml"/><Relationship Id="rId157" Type="http://schemas.openxmlformats.org/officeDocument/2006/relationships/slide" Target="slides/slide31.xml"/><Relationship Id="rId178" Type="http://schemas.openxmlformats.org/officeDocument/2006/relationships/theme" Target="theme/theme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6.xml"/><Relationship Id="rId173" Type="http://schemas.openxmlformats.org/officeDocument/2006/relationships/slide" Target="slides/slide4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Master" Target="slideMasters/slideMaster3.xml"/><Relationship Id="rId147" Type="http://schemas.openxmlformats.org/officeDocument/2006/relationships/slide" Target="slides/slide21.xml"/><Relationship Id="rId168" Type="http://schemas.openxmlformats.org/officeDocument/2006/relationships/slide" Target="slides/slide4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6.xml"/><Relationship Id="rId163" Type="http://schemas.openxmlformats.org/officeDocument/2006/relationships/slide" Target="slides/slide37.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11.xml"/><Relationship Id="rId158" Type="http://schemas.openxmlformats.org/officeDocument/2006/relationships/slide" Target="slides/slide32.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6.xml"/><Relationship Id="rId153" Type="http://schemas.openxmlformats.org/officeDocument/2006/relationships/slide" Target="slides/slide27.xml"/><Relationship Id="rId174" Type="http://schemas.openxmlformats.org/officeDocument/2006/relationships/slide" Target="slides/slide48.xml"/><Relationship Id="rId179" Type="http://schemas.openxmlformats.org/officeDocument/2006/relationships/tableStyles" Target="tableStyle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1.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7.xml"/><Relationship Id="rId148" Type="http://schemas.openxmlformats.org/officeDocument/2006/relationships/slide" Target="slides/slide22.xml"/><Relationship Id="rId164" Type="http://schemas.openxmlformats.org/officeDocument/2006/relationships/slide" Target="slides/slide38.xml"/><Relationship Id="rId169" Type="http://schemas.openxmlformats.org/officeDocument/2006/relationships/slide" Target="slides/slide43.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7.xml"/><Relationship Id="rId154" Type="http://schemas.openxmlformats.org/officeDocument/2006/relationships/slide" Target="slides/slide28.xml"/><Relationship Id="rId175" Type="http://schemas.openxmlformats.org/officeDocument/2006/relationships/notesMaster" Target="notesMasters/notesMaster1.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18.xml"/><Relationship Id="rId90" Type="http://schemas.openxmlformats.org/officeDocument/2006/relationships/customXml" Target="../customXml/item90.xml"/><Relationship Id="rId165" Type="http://schemas.openxmlformats.org/officeDocument/2006/relationships/slide" Target="slides/slide3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slide" Target="slides/slide8.xml"/><Relationship Id="rId80" Type="http://schemas.openxmlformats.org/officeDocument/2006/relationships/customXml" Target="../customXml/item80.xml"/><Relationship Id="rId155" Type="http://schemas.openxmlformats.org/officeDocument/2006/relationships/slide" Target="slides/slide29.xml"/><Relationship Id="rId176" Type="http://schemas.openxmlformats.org/officeDocument/2006/relationships/presProps" Target="presProps.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slideMaster" Target="slideMasters/slideMaster1.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 Target="slides/slide19.xml"/><Relationship Id="rId166" Type="http://schemas.openxmlformats.org/officeDocument/2006/relationships/slide" Target="slides/slide40.xml"/><Relationship Id="rId1"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 Id="rId9"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109.wmf"/><Relationship Id="rId7" Type="http://schemas.openxmlformats.org/officeDocument/2006/relationships/image" Target="../media/image113.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10" Type="http://schemas.openxmlformats.org/officeDocument/2006/relationships/image" Target="../media/image116.wmf"/><Relationship Id="rId4" Type="http://schemas.openxmlformats.org/officeDocument/2006/relationships/image" Target="../media/image110.wmf"/><Relationship Id="rId9" Type="http://schemas.openxmlformats.org/officeDocument/2006/relationships/image" Target="../media/image11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image" Target="../media/image134.wmf"/><Relationship Id="rId18" Type="http://schemas.openxmlformats.org/officeDocument/2006/relationships/image" Target="../media/image139.wmf"/><Relationship Id="rId3" Type="http://schemas.openxmlformats.org/officeDocument/2006/relationships/image" Target="../media/image124.wmf"/><Relationship Id="rId7" Type="http://schemas.openxmlformats.org/officeDocument/2006/relationships/image" Target="../media/image128.wmf"/><Relationship Id="rId12" Type="http://schemas.openxmlformats.org/officeDocument/2006/relationships/image" Target="../media/image133.wmf"/><Relationship Id="rId17" Type="http://schemas.openxmlformats.org/officeDocument/2006/relationships/image" Target="../media/image138.wmf"/><Relationship Id="rId2" Type="http://schemas.openxmlformats.org/officeDocument/2006/relationships/image" Target="../media/image123.wmf"/><Relationship Id="rId16" Type="http://schemas.openxmlformats.org/officeDocument/2006/relationships/image" Target="../media/image137.wmf"/><Relationship Id="rId1" Type="http://schemas.openxmlformats.org/officeDocument/2006/relationships/image" Target="../media/image122.wmf"/><Relationship Id="rId6" Type="http://schemas.openxmlformats.org/officeDocument/2006/relationships/image" Target="../media/image127.wmf"/><Relationship Id="rId11" Type="http://schemas.openxmlformats.org/officeDocument/2006/relationships/image" Target="../media/image132.wmf"/><Relationship Id="rId5" Type="http://schemas.openxmlformats.org/officeDocument/2006/relationships/image" Target="../media/image126.wmf"/><Relationship Id="rId15" Type="http://schemas.openxmlformats.org/officeDocument/2006/relationships/image" Target="../media/image136.wmf"/><Relationship Id="rId10" Type="http://schemas.openxmlformats.org/officeDocument/2006/relationships/image" Target="../media/image131.wmf"/><Relationship Id="rId4" Type="http://schemas.openxmlformats.org/officeDocument/2006/relationships/image" Target="../media/image125.wmf"/><Relationship Id="rId9" Type="http://schemas.openxmlformats.org/officeDocument/2006/relationships/image" Target="../media/image130.wmf"/><Relationship Id="rId14"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2025/6/4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16620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76663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9A9AE-DFF2-479B-AF37-FAA367F55B3D}" type="datetimeFigureOut">
              <a:rPr lang="zh-CN" altLang="en-US" smtClean="0"/>
              <a:t>2025/6/4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8935AA-09F9-4C1A-89F2-CB34E0111C49}" type="slidenum">
              <a:rPr lang="zh-CN" altLang="en-US" smtClean="0"/>
              <a:t>‹#›</a:t>
            </a:fld>
            <a:endParaRPr lang="zh-CN" altLang="en-US"/>
          </a:p>
        </p:txBody>
      </p:sp>
    </p:spTree>
    <p:extLst>
      <p:ext uri="{BB962C8B-B14F-4D97-AF65-F5344CB8AC3E}">
        <p14:creationId xmlns:p14="http://schemas.microsoft.com/office/powerpoint/2010/main" val="72176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 Target="../slides/slide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6"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9" r:id="rId3"/>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1.wmf"/><Relationship Id="rId18" Type="http://schemas.openxmlformats.org/officeDocument/2006/relationships/oleObject" Target="../embeddings/oleObject15.bin"/><Relationship Id="rId3" Type="http://schemas.openxmlformats.org/officeDocument/2006/relationships/notesSlide" Target="../notesSlides/notesSlide14.xml"/><Relationship Id="rId21" Type="http://schemas.openxmlformats.org/officeDocument/2006/relationships/image" Target="../media/image25.wmf"/><Relationship Id="rId7" Type="http://schemas.openxmlformats.org/officeDocument/2006/relationships/image" Target="../media/image18.wmf"/><Relationship Id="rId12" Type="http://schemas.openxmlformats.org/officeDocument/2006/relationships/oleObject" Target="../embeddings/oleObject12.bin"/><Relationship Id="rId17" Type="http://schemas.openxmlformats.org/officeDocument/2006/relationships/image" Target="../media/image23.wmf"/><Relationship Id="rId2" Type="http://schemas.openxmlformats.org/officeDocument/2006/relationships/slideLayout" Target="../slideLayouts/slideLayout5.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1.bin"/><Relationship Id="rId19" Type="http://schemas.openxmlformats.org/officeDocument/2006/relationships/image" Target="../media/image24.wmf"/><Relationship Id="rId4" Type="http://schemas.openxmlformats.org/officeDocument/2006/relationships/oleObject" Target="../embeddings/oleObject8.bin"/><Relationship Id="rId9" Type="http://schemas.openxmlformats.org/officeDocument/2006/relationships/image" Target="../media/image19.wmf"/><Relationship Id="rId1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5.xml"/><Relationship Id="rId7" Type="http://schemas.openxmlformats.org/officeDocument/2006/relationships/oleObject" Target="../embeddings/oleObject18.bin"/><Relationship Id="rId12" Type="http://schemas.openxmlformats.org/officeDocument/2006/relationships/image" Target="../media/image29.w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8.wmf"/><Relationship Id="rId4" Type="http://schemas.openxmlformats.org/officeDocument/2006/relationships/image" Target="../media/image30.jpeg"/><Relationship Id="rId9"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4.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1.xml"/><Relationship Id="rId11" Type="http://schemas.openxmlformats.org/officeDocument/2006/relationships/slide" Target="slide26.xml"/><Relationship Id="rId5" Type="http://schemas.openxmlformats.org/officeDocument/2006/relationships/slide" Target="slide10.xml"/><Relationship Id="rId10" Type="http://schemas.openxmlformats.org/officeDocument/2006/relationships/image" Target="../media/image3.png"/><Relationship Id="rId4" Type="http://schemas.openxmlformats.org/officeDocument/2006/relationships/slide" Target="slide8.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5.wmf"/><Relationship Id="rId18" Type="http://schemas.openxmlformats.org/officeDocument/2006/relationships/oleObject" Target="../embeddings/oleObject28.bin"/><Relationship Id="rId3" Type="http://schemas.openxmlformats.org/officeDocument/2006/relationships/notesSlide" Target="../notesSlides/notesSlide16.xml"/><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25.bin"/><Relationship Id="rId17" Type="http://schemas.openxmlformats.org/officeDocument/2006/relationships/image" Target="../media/image37.wmf"/><Relationship Id="rId2" Type="http://schemas.openxmlformats.org/officeDocument/2006/relationships/slideLayout" Target="../slideLayouts/slideLayout7.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0.wmf"/><Relationship Id="rId10" Type="http://schemas.openxmlformats.org/officeDocument/2006/relationships/oleObject" Target="../embeddings/oleObject24.bin"/><Relationship Id="rId19" Type="http://schemas.openxmlformats.org/officeDocument/2006/relationships/image" Target="../media/image38.wmf"/><Relationship Id="rId4" Type="http://schemas.openxmlformats.org/officeDocument/2006/relationships/oleObject" Target="../embeddings/oleObject21.bin"/><Relationship Id="rId9" Type="http://schemas.openxmlformats.org/officeDocument/2006/relationships/image" Target="../media/image33.wmf"/><Relationship Id="rId14" Type="http://schemas.openxmlformats.org/officeDocument/2006/relationships/oleObject" Target="../embeddings/oleObject26.bin"/><Relationship Id="rId22"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5.wmf"/><Relationship Id="rId3" Type="http://schemas.openxmlformats.org/officeDocument/2006/relationships/notesSlide" Target="../notesSlides/notesSlide17.xml"/><Relationship Id="rId7" Type="http://schemas.openxmlformats.org/officeDocument/2006/relationships/image" Target="../media/image42.wmf"/><Relationship Id="rId12" Type="http://schemas.openxmlformats.org/officeDocument/2006/relationships/oleObject" Target="../embeddings/oleObject35.bin"/><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3.wmf"/><Relationship Id="rId1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1.bin"/><Relationship Id="rId3" Type="http://schemas.openxmlformats.org/officeDocument/2006/relationships/notesSlide" Target="../notesSlides/notesSlide20.xml"/><Relationship Id="rId7" Type="http://schemas.openxmlformats.org/officeDocument/2006/relationships/oleObject" Target="../embeddings/oleObject38.bin"/><Relationship Id="rId12" Type="http://schemas.openxmlformats.org/officeDocument/2006/relationships/image" Target="../media/image50.w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47.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9.wmf"/><Relationship Id="rId4" Type="http://schemas.openxmlformats.org/officeDocument/2006/relationships/image" Target="../media/image52.jpeg"/><Relationship Id="rId9" Type="http://schemas.openxmlformats.org/officeDocument/2006/relationships/oleObject" Target="../embeddings/oleObject39.bin"/><Relationship Id="rId14" Type="http://schemas.openxmlformats.org/officeDocument/2006/relationships/image" Target="../media/image51.wmf"/></Relationships>
</file>

<file path=ppt/slides/_rels/slide25.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6.bin"/><Relationship Id="rId3" Type="http://schemas.openxmlformats.org/officeDocument/2006/relationships/notesSlide" Target="../notesSlides/notesSlide21.xml"/><Relationship Id="rId7" Type="http://schemas.openxmlformats.org/officeDocument/2006/relationships/oleObject" Target="../embeddings/oleObject43.bin"/><Relationship Id="rId12" Type="http://schemas.openxmlformats.org/officeDocument/2006/relationships/image" Target="../media/image56.wmf"/><Relationship Id="rId2" Type="http://schemas.openxmlformats.org/officeDocument/2006/relationships/slideLayout" Target="../slideLayouts/slideLayout5.xml"/><Relationship Id="rId16" Type="http://schemas.openxmlformats.org/officeDocument/2006/relationships/image" Target="../media/image58.wmf"/><Relationship Id="rId1" Type="http://schemas.openxmlformats.org/officeDocument/2006/relationships/vmlDrawing" Target="../drawings/vmlDrawing10.vml"/><Relationship Id="rId6" Type="http://schemas.openxmlformats.org/officeDocument/2006/relationships/image" Target="../media/image53.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5.wmf"/><Relationship Id="rId4" Type="http://schemas.openxmlformats.org/officeDocument/2006/relationships/image" Target="../media/image59.jpeg"/><Relationship Id="rId9" Type="http://schemas.openxmlformats.org/officeDocument/2006/relationships/oleObject" Target="../embeddings/oleObject44.bin"/><Relationship Id="rId14" Type="http://schemas.openxmlformats.org/officeDocument/2006/relationships/image" Target="../media/image5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52.bin"/><Relationship Id="rId3" Type="http://schemas.openxmlformats.org/officeDocument/2006/relationships/notesSlide" Target="../notesSlides/notesSlide22.xml"/><Relationship Id="rId7" Type="http://schemas.openxmlformats.org/officeDocument/2006/relationships/oleObject" Target="../embeddings/oleObject49.bin"/><Relationship Id="rId12" Type="http://schemas.openxmlformats.org/officeDocument/2006/relationships/image" Target="../media/image63.wmf"/><Relationship Id="rId2" Type="http://schemas.openxmlformats.org/officeDocument/2006/relationships/slideLayout" Target="../slideLayouts/slideLayout5.xml"/><Relationship Id="rId16" Type="http://schemas.openxmlformats.org/officeDocument/2006/relationships/image" Target="../media/image65.wmf"/><Relationship Id="rId1" Type="http://schemas.openxmlformats.org/officeDocument/2006/relationships/vmlDrawing" Target="../drawings/vmlDrawing11.vml"/><Relationship Id="rId6" Type="http://schemas.openxmlformats.org/officeDocument/2006/relationships/image" Target="../media/image60.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62.wmf"/><Relationship Id="rId4" Type="http://schemas.openxmlformats.org/officeDocument/2006/relationships/image" Target="../media/image66.jpeg"/><Relationship Id="rId9" Type="http://schemas.openxmlformats.org/officeDocument/2006/relationships/oleObject" Target="../embeddings/oleObject50.bin"/><Relationship Id="rId14" Type="http://schemas.openxmlformats.org/officeDocument/2006/relationships/image" Target="../media/image64.wmf"/></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8.bin"/><Relationship Id="rId18" Type="http://schemas.openxmlformats.org/officeDocument/2006/relationships/image" Target="../media/image73.wmf"/><Relationship Id="rId26" Type="http://schemas.openxmlformats.org/officeDocument/2006/relationships/image" Target="../media/image77.wmf"/><Relationship Id="rId3" Type="http://schemas.openxmlformats.org/officeDocument/2006/relationships/notesSlide" Target="../notesSlides/notesSlide23.xml"/><Relationship Id="rId21" Type="http://schemas.openxmlformats.org/officeDocument/2006/relationships/oleObject" Target="../embeddings/oleObject62.bin"/><Relationship Id="rId7" Type="http://schemas.openxmlformats.org/officeDocument/2006/relationships/oleObject" Target="../embeddings/oleObject55.bin"/><Relationship Id="rId12" Type="http://schemas.openxmlformats.org/officeDocument/2006/relationships/image" Target="../media/image70.wmf"/><Relationship Id="rId17" Type="http://schemas.openxmlformats.org/officeDocument/2006/relationships/oleObject" Target="../embeddings/oleObject60.bin"/><Relationship Id="rId25" Type="http://schemas.openxmlformats.org/officeDocument/2006/relationships/oleObject" Target="../embeddings/oleObject64.bin"/><Relationship Id="rId2" Type="http://schemas.openxmlformats.org/officeDocument/2006/relationships/slideLayout" Target="../slideLayouts/slideLayout5.xml"/><Relationship Id="rId16" Type="http://schemas.openxmlformats.org/officeDocument/2006/relationships/image" Target="../media/image72.wmf"/><Relationship Id="rId20" Type="http://schemas.openxmlformats.org/officeDocument/2006/relationships/image" Target="../media/image74.wmf"/><Relationship Id="rId1" Type="http://schemas.openxmlformats.org/officeDocument/2006/relationships/vmlDrawing" Target="../drawings/vmlDrawing12.vml"/><Relationship Id="rId6" Type="http://schemas.openxmlformats.org/officeDocument/2006/relationships/image" Target="../media/image67.wmf"/><Relationship Id="rId11" Type="http://schemas.openxmlformats.org/officeDocument/2006/relationships/oleObject" Target="../embeddings/oleObject57.bin"/><Relationship Id="rId24" Type="http://schemas.openxmlformats.org/officeDocument/2006/relationships/image" Target="../media/image76.wmf"/><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10" Type="http://schemas.openxmlformats.org/officeDocument/2006/relationships/image" Target="../media/image69.wmf"/><Relationship Id="rId19" Type="http://schemas.openxmlformats.org/officeDocument/2006/relationships/oleObject" Target="../embeddings/oleObject61.bin"/><Relationship Id="rId4" Type="http://schemas.openxmlformats.org/officeDocument/2006/relationships/image" Target="../media/image78.jpeg"/><Relationship Id="rId9" Type="http://schemas.openxmlformats.org/officeDocument/2006/relationships/oleObject" Target="../embeddings/oleObject56.bin"/><Relationship Id="rId14" Type="http://schemas.openxmlformats.org/officeDocument/2006/relationships/image" Target="../media/image71.wmf"/><Relationship Id="rId22" Type="http://schemas.openxmlformats.org/officeDocument/2006/relationships/image" Target="../media/image75.wmf"/></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image" Target="../media/image80.wmf"/><Relationship Id="rId5" Type="http://schemas.openxmlformats.org/officeDocument/2006/relationships/oleObject" Target="../embeddings/oleObject65.bin"/><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70.bin"/><Relationship Id="rId18" Type="http://schemas.openxmlformats.org/officeDocument/2006/relationships/image" Target="../media/image88.wmf"/><Relationship Id="rId3" Type="http://schemas.openxmlformats.org/officeDocument/2006/relationships/notesSlide" Target="../notesSlides/notesSlide26.xml"/><Relationship Id="rId21" Type="http://schemas.openxmlformats.org/officeDocument/2006/relationships/oleObject" Target="../embeddings/oleObject74.bin"/><Relationship Id="rId7" Type="http://schemas.openxmlformats.org/officeDocument/2006/relationships/oleObject" Target="../embeddings/oleObject67.bin"/><Relationship Id="rId12" Type="http://schemas.openxmlformats.org/officeDocument/2006/relationships/image" Target="../media/image85.wmf"/><Relationship Id="rId17" Type="http://schemas.openxmlformats.org/officeDocument/2006/relationships/oleObject" Target="../embeddings/oleObject72.bin"/><Relationship Id="rId2" Type="http://schemas.openxmlformats.org/officeDocument/2006/relationships/slideLayout" Target="../slideLayouts/slideLayout5.xml"/><Relationship Id="rId16" Type="http://schemas.openxmlformats.org/officeDocument/2006/relationships/image" Target="../media/image87.wmf"/><Relationship Id="rId20" Type="http://schemas.openxmlformats.org/officeDocument/2006/relationships/image" Target="../media/image89.wmf"/><Relationship Id="rId1" Type="http://schemas.openxmlformats.org/officeDocument/2006/relationships/vmlDrawing" Target="../drawings/vmlDrawing14.vml"/><Relationship Id="rId6" Type="http://schemas.openxmlformats.org/officeDocument/2006/relationships/image" Target="../media/image82.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84.wmf"/><Relationship Id="rId19" Type="http://schemas.openxmlformats.org/officeDocument/2006/relationships/oleObject" Target="../embeddings/oleObject73.bin"/><Relationship Id="rId4" Type="http://schemas.openxmlformats.org/officeDocument/2006/relationships/image" Target="../media/image91.jpeg"/><Relationship Id="rId9" Type="http://schemas.openxmlformats.org/officeDocument/2006/relationships/oleObject" Target="../embeddings/oleObject68.bin"/><Relationship Id="rId14" Type="http://schemas.openxmlformats.org/officeDocument/2006/relationships/image" Target="../media/image86.wmf"/><Relationship Id="rId22" Type="http://schemas.openxmlformats.org/officeDocument/2006/relationships/image" Target="../media/image90.wmf"/></Relationships>
</file>

<file path=ppt/slides/_rels/slide32.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79.bin"/><Relationship Id="rId18" Type="http://schemas.openxmlformats.org/officeDocument/2006/relationships/image" Target="../media/image98.wmf"/><Relationship Id="rId3" Type="http://schemas.openxmlformats.org/officeDocument/2006/relationships/notesSlide" Target="../notesSlides/notesSlide27.xml"/><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95.wmf"/><Relationship Id="rId17" Type="http://schemas.openxmlformats.org/officeDocument/2006/relationships/oleObject" Target="../embeddings/oleObject81.bin"/><Relationship Id="rId2" Type="http://schemas.openxmlformats.org/officeDocument/2006/relationships/slideLayout" Target="../slideLayouts/slideLayout5.xml"/><Relationship Id="rId16" Type="http://schemas.openxmlformats.org/officeDocument/2006/relationships/image" Target="../media/image97.wmf"/><Relationship Id="rId20" Type="http://schemas.openxmlformats.org/officeDocument/2006/relationships/image" Target="../media/image99.wmf"/><Relationship Id="rId1" Type="http://schemas.openxmlformats.org/officeDocument/2006/relationships/vmlDrawing" Target="../drawings/vmlDrawing15.vml"/><Relationship Id="rId6" Type="http://schemas.openxmlformats.org/officeDocument/2006/relationships/image" Target="../media/image92.wmf"/><Relationship Id="rId11" Type="http://schemas.openxmlformats.org/officeDocument/2006/relationships/oleObject" Target="../embeddings/oleObject78.bin"/><Relationship Id="rId24" Type="http://schemas.openxmlformats.org/officeDocument/2006/relationships/image" Target="../media/image101.w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10" Type="http://schemas.openxmlformats.org/officeDocument/2006/relationships/image" Target="../media/image94.wmf"/><Relationship Id="rId19" Type="http://schemas.openxmlformats.org/officeDocument/2006/relationships/oleObject" Target="../embeddings/oleObject82.bin"/><Relationship Id="rId4" Type="http://schemas.openxmlformats.org/officeDocument/2006/relationships/image" Target="../media/image102.jpeg"/><Relationship Id="rId9" Type="http://schemas.openxmlformats.org/officeDocument/2006/relationships/oleObject" Target="../embeddings/oleObject77.bin"/><Relationship Id="rId14" Type="http://schemas.openxmlformats.org/officeDocument/2006/relationships/image" Target="../media/image96.wmf"/><Relationship Id="rId22" Type="http://schemas.openxmlformats.org/officeDocument/2006/relationships/image" Target="../media/image100.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28.xml"/><Relationship Id="rId7" Type="http://schemas.openxmlformats.org/officeDocument/2006/relationships/image" Target="../media/image103.wmf"/><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oleObject" Target="../embeddings/oleObject85.bin"/><Relationship Id="rId5" Type="http://schemas.openxmlformats.org/officeDocument/2006/relationships/image" Target="../media/image106.jpeg"/><Relationship Id="rId4" Type="http://schemas.openxmlformats.org/officeDocument/2006/relationships/image" Target="../media/image105.jpeg"/><Relationship Id="rId9" Type="http://schemas.openxmlformats.org/officeDocument/2006/relationships/image" Target="../media/image104.wmf"/></Relationships>
</file>

<file path=ppt/slides/_rels/slide34.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91.bin"/><Relationship Id="rId18" Type="http://schemas.openxmlformats.org/officeDocument/2006/relationships/image" Target="../media/image113.wmf"/><Relationship Id="rId3" Type="http://schemas.openxmlformats.org/officeDocument/2006/relationships/notesSlide" Target="../notesSlides/notesSlide29.xml"/><Relationship Id="rId21" Type="http://schemas.openxmlformats.org/officeDocument/2006/relationships/oleObject" Target="../embeddings/oleObject95.bin"/><Relationship Id="rId7" Type="http://schemas.openxmlformats.org/officeDocument/2006/relationships/oleObject" Target="../embeddings/oleObject88.bin"/><Relationship Id="rId12" Type="http://schemas.openxmlformats.org/officeDocument/2006/relationships/image" Target="../media/image110.wmf"/><Relationship Id="rId17" Type="http://schemas.openxmlformats.org/officeDocument/2006/relationships/oleObject" Target="../embeddings/oleObject93.bin"/><Relationship Id="rId2" Type="http://schemas.openxmlformats.org/officeDocument/2006/relationships/slideLayout" Target="../slideLayouts/slideLayout5.xml"/><Relationship Id="rId16" Type="http://schemas.openxmlformats.org/officeDocument/2006/relationships/image" Target="../media/image112.wmf"/><Relationship Id="rId20" Type="http://schemas.openxmlformats.org/officeDocument/2006/relationships/image" Target="../media/image114.wmf"/><Relationship Id="rId1" Type="http://schemas.openxmlformats.org/officeDocument/2006/relationships/vmlDrawing" Target="../drawings/vmlDrawing17.vml"/><Relationship Id="rId6" Type="http://schemas.openxmlformats.org/officeDocument/2006/relationships/image" Target="../media/image107.wmf"/><Relationship Id="rId11" Type="http://schemas.openxmlformats.org/officeDocument/2006/relationships/oleObject" Target="../embeddings/oleObject90.bin"/><Relationship Id="rId24" Type="http://schemas.openxmlformats.org/officeDocument/2006/relationships/image" Target="../media/image116.wmf"/><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oleObject" Target="../embeddings/oleObject96.bin"/><Relationship Id="rId10" Type="http://schemas.openxmlformats.org/officeDocument/2006/relationships/image" Target="../media/image109.wmf"/><Relationship Id="rId19" Type="http://schemas.openxmlformats.org/officeDocument/2006/relationships/oleObject" Target="../embeddings/oleObject94.bin"/><Relationship Id="rId4" Type="http://schemas.openxmlformats.org/officeDocument/2006/relationships/image" Target="../media/image117.jpeg"/><Relationship Id="rId9" Type="http://schemas.openxmlformats.org/officeDocument/2006/relationships/oleObject" Target="../embeddings/oleObject89.bin"/><Relationship Id="rId14" Type="http://schemas.openxmlformats.org/officeDocument/2006/relationships/image" Target="../media/image111.wmf"/><Relationship Id="rId22" Type="http://schemas.openxmlformats.org/officeDocument/2006/relationships/image" Target="../media/image11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33.xml"/><Relationship Id="rId7" Type="http://schemas.openxmlformats.org/officeDocument/2006/relationships/image" Target="../media/image120.wmf"/><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oleObject" Target="../embeddings/oleObject98.bin"/><Relationship Id="rId5" Type="http://schemas.openxmlformats.org/officeDocument/2006/relationships/image" Target="../media/image119.wmf"/><Relationship Id="rId10" Type="http://schemas.openxmlformats.org/officeDocument/2006/relationships/image" Target="../media/image118.jpeg"/><Relationship Id="rId4" Type="http://schemas.openxmlformats.org/officeDocument/2006/relationships/oleObject" Target="../embeddings/oleObject97.bin"/><Relationship Id="rId9" Type="http://schemas.openxmlformats.org/officeDocument/2006/relationships/image" Target="../media/image121.wmf"/></Relationships>
</file>

<file path=ppt/slides/_rels/slide41.xml.rels><?xml version="1.0" encoding="UTF-8" standalone="yes"?>
<Relationships xmlns="http://schemas.openxmlformats.org/package/2006/relationships"><Relationship Id="rId13" Type="http://schemas.openxmlformats.org/officeDocument/2006/relationships/image" Target="../media/image126.wmf"/><Relationship Id="rId18" Type="http://schemas.openxmlformats.org/officeDocument/2006/relationships/oleObject" Target="../embeddings/oleObject107.bin"/><Relationship Id="rId26" Type="http://schemas.openxmlformats.org/officeDocument/2006/relationships/oleObject" Target="../embeddings/oleObject111.bin"/><Relationship Id="rId39" Type="http://schemas.openxmlformats.org/officeDocument/2006/relationships/image" Target="../media/image139.wmf"/><Relationship Id="rId21" Type="http://schemas.openxmlformats.org/officeDocument/2006/relationships/image" Target="../media/image130.wmf"/><Relationship Id="rId34" Type="http://schemas.openxmlformats.org/officeDocument/2006/relationships/oleObject" Target="../embeddings/oleObject115.bin"/><Relationship Id="rId7" Type="http://schemas.openxmlformats.org/officeDocument/2006/relationships/image" Target="../media/image123.wmf"/><Relationship Id="rId12" Type="http://schemas.openxmlformats.org/officeDocument/2006/relationships/oleObject" Target="../embeddings/oleObject104.bin"/><Relationship Id="rId17" Type="http://schemas.openxmlformats.org/officeDocument/2006/relationships/image" Target="../media/image128.wmf"/><Relationship Id="rId25" Type="http://schemas.openxmlformats.org/officeDocument/2006/relationships/image" Target="../media/image132.wmf"/><Relationship Id="rId33" Type="http://schemas.openxmlformats.org/officeDocument/2006/relationships/image" Target="../media/image136.wmf"/><Relationship Id="rId38" Type="http://schemas.openxmlformats.org/officeDocument/2006/relationships/oleObject" Target="../embeddings/oleObject117.bin"/><Relationship Id="rId2" Type="http://schemas.openxmlformats.org/officeDocument/2006/relationships/slideLayout" Target="../slideLayouts/slideLayout5.xml"/><Relationship Id="rId16" Type="http://schemas.openxmlformats.org/officeDocument/2006/relationships/oleObject" Target="../embeddings/oleObject106.bin"/><Relationship Id="rId20" Type="http://schemas.openxmlformats.org/officeDocument/2006/relationships/oleObject" Target="../embeddings/oleObject108.bin"/><Relationship Id="rId29" Type="http://schemas.openxmlformats.org/officeDocument/2006/relationships/image" Target="../media/image134.wmf"/><Relationship Id="rId1" Type="http://schemas.openxmlformats.org/officeDocument/2006/relationships/vmlDrawing" Target="../drawings/vmlDrawing19.vml"/><Relationship Id="rId6" Type="http://schemas.openxmlformats.org/officeDocument/2006/relationships/oleObject" Target="../embeddings/oleObject101.bin"/><Relationship Id="rId11" Type="http://schemas.openxmlformats.org/officeDocument/2006/relationships/image" Target="../media/image125.wmf"/><Relationship Id="rId24" Type="http://schemas.openxmlformats.org/officeDocument/2006/relationships/oleObject" Target="../embeddings/oleObject110.bin"/><Relationship Id="rId32" Type="http://schemas.openxmlformats.org/officeDocument/2006/relationships/oleObject" Target="../embeddings/oleObject114.bin"/><Relationship Id="rId37" Type="http://schemas.openxmlformats.org/officeDocument/2006/relationships/image" Target="../media/image138.wmf"/><Relationship Id="rId40" Type="http://schemas.openxmlformats.org/officeDocument/2006/relationships/image" Target="../media/image118.jpeg"/><Relationship Id="rId5" Type="http://schemas.openxmlformats.org/officeDocument/2006/relationships/image" Target="../media/image122.wmf"/><Relationship Id="rId15" Type="http://schemas.openxmlformats.org/officeDocument/2006/relationships/image" Target="../media/image127.wmf"/><Relationship Id="rId23" Type="http://schemas.openxmlformats.org/officeDocument/2006/relationships/image" Target="../media/image131.wmf"/><Relationship Id="rId28" Type="http://schemas.openxmlformats.org/officeDocument/2006/relationships/oleObject" Target="../embeddings/oleObject112.bin"/><Relationship Id="rId36" Type="http://schemas.openxmlformats.org/officeDocument/2006/relationships/oleObject" Target="../embeddings/oleObject116.bin"/><Relationship Id="rId10" Type="http://schemas.openxmlformats.org/officeDocument/2006/relationships/oleObject" Target="../embeddings/oleObject103.bin"/><Relationship Id="rId19" Type="http://schemas.openxmlformats.org/officeDocument/2006/relationships/image" Target="../media/image129.wmf"/><Relationship Id="rId31" Type="http://schemas.openxmlformats.org/officeDocument/2006/relationships/image" Target="../media/image135.wmf"/><Relationship Id="rId4" Type="http://schemas.openxmlformats.org/officeDocument/2006/relationships/oleObject" Target="../embeddings/oleObject100.bin"/><Relationship Id="rId9" Type="http://schemas.openxmlformats.org/officeDocument/2006/relationships/image" Target="../media/image124.wmf"/><Relationship Id="rId14" Type="http://schemas.openxmlformats.org/officeDocument/2006/relationships/oleObject" Target="../embeddings/oleObject105.bin"/><Relationship Id="rId22" Type="http://schemas.openxmlformats.org/officeDocument/2006/relationships/oleObject" Target="../embeddings/oleObject109.bin"/><Relationship Id="rId27" Type="http://schemas.openxmlformats.org/officeDocument/2006/relationships/image" Target="../media/image133.wmf"/><Relationship Id="rId30" Type="http://schemas.openxmlformats.org/officeDocument/2006/relationships/oleObject" Target="../embeddings/oleObject113.bin"/><Relationship Id="rId35" Type="http://schemas.openxmlformats.org/officeDocument/2006/relationships/image" Target="../media/image137.wmf"/><Relationship Id="rId8" Type="http://schemas.openxmlformats.org/officeDocument/2006/relationships/oleObject" Target="../embeddings/oleObject102.bin"/><Relationship Id="rId3"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8" Type="http://schemas.openxmlformats.org/officeDocument/2006/relationships/image" Target="../media/image142.jpeg"/><Relationship Id="rId3" Type="http://schemas.openxmlformats.org/officeDocument/2006/relationships/notesSlide" Target="../notesSlides/notesSlide35.xml"/><Relationship Id="rId7" Type="http://schemas.openxmlformats.org/officeDocument/2006/relationships/image" Target="../media/image141.wmf"/><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oleObject" Target="../embeddings/oleObject119.bin"/><Relationship Id="rId5" Type="http://schemas.openxmlformats.org/officeDocument/2006/relationships/image" Target="../media/image140.wmf"/><Relationship Id="rId4" Type="http://schemas.openxmlformats.org/officeDocument/2006/relationships/oleObject" Target="../embeddings/oleObject118.bin"/></Relationships>
</file>

<file path=ppt/slides/_rels/slide4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39.xml"/><Relationship Id="rId7" Type="http://schemas.openxmlformats.org/officeDocument/2006/relationships/image" Target="../media/image146.wmf"/><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oleObject" Target="../embeddings/oleObject121.bin"/><Relationship Id="rId5" Type="http://schemas.openxmlformats.org/officeDocument/2006/relationships/image" Target="../media/image145.wmf"/><Relationship Id="rId4" Type="http://schemas.openxmlformats.org/officeDocument/2006/relationships/oleObject" Target="../embeddings/oleObject120.bin"/><Relationship Id="rId9" Type="http://schemas.openxmlformats.org/officeDocument/2006/relationships/image" Target="../media/image147.wmf"/></Relationships>
</file>

<file path=ppt/slides/_rels/slide48.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4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7</a:t>
            </a:r>
            <a:r>
              <a:rPr lang="zh-CN" altLang="en-US" sz="4000" b="1" kern="0" dirty="0">
                <a:solidFill>
                  <a:srgbClr val="0070C0"/>
                </a:solidFill>
                <a:latin typeface="宋体" panose="02010600030101010101" pitchFamily="2" charset="-122"/>
                <a:ea typeface="宋体" panose="02010600030101010101" pitchFamily="2" charset="-122"/>
                <a:cs typeface="+mj-cs"/>
              </a:rPr>
              <a:t>章　动量守恒定律</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14051"/>
          </a:xfrm>
          <a:prstGeom prst="rect">
            <a:avLst/>
          </a:prstGeom>
          <a:noFill/>
        </p:spPr>
        <p:txBody>
          <a:bodyPr wrap="square" lIns="0" tIns="0" rIns="0" bIns="0" rtlCol="0">
            <a:spAutoFit/>
          </a:bodyPr>
          <a:lstStyle/>
          <a:p>
            <a:pPr eaLnBrk="0" latinLnBrk="1" hangingPunct="0">
              <a:lnSpc>
                <a:spcPct val="150000"/>
              </a:lnSpc>
              <a:spcBef>
                <a:spcPts val="4180"/>
              </a:spcBef>
            </a:pPr>
            <a:r>
              <a:rPr lang="zh-CN" altLang="en-US" sz="2500" b="1" dirty="0">
                <a:solidFill>
                  <a:srgbClr val="DE0000"/>
                </a:solidFill>
                <a:latin typeface="微软雅黑" panose="020B0503020204020204" pitchFamily="34" charset="-122"/>
                <a:ea typeface="微软雅黑" panose="020B0503020204020204" pitchFamily="34" charset="-122"/>
              </a:rPr>
              <a:t>要点3　应用动量定理分析流体问题</a:t>
            </a:r>
            <a:endParaRPr lang="zh-CN" altLang="en-US" dirty="0"/>
          </a:p>
        </p:txBody>
      </p:sp>
      <p:pic>
        <p:nvPicPr>
          <p:cNvPr id="3" name="图片 3" descr="textimage5.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3275781" y="1044005"/>
            <a:ext cx="5126241" cy="54726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91575"/>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动量守恒定律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7136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动量守恒定律的理解和应用</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1.动量守恒定律的内容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如果一个系统不受外力,或者所受外力的矢量和为0,这个系统的总动量保持不变。</a:t>
            </a:r>
            <a:endParaRPr lang="zh-CN" altLang="en-US" dirty="0"/>
          </a:p>
        </p:txBody>
      </p:sp>
      <p:sp>
        <p:nvSpPr>
          <p:cNvPr id="6" name="TextBox 2"/>
          <p:cNvSpPr txBox="1"/>
          <p:nvPr/>
        </p:nvSpPr>
        <p:spPr>
          <a:xfrm>
            <a:off x="468000" y="2073616"/>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2.表达式</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':系统相互作用前的总动量</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等于相互作用后的总动量</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相互作用的两个物体组成的系统,作用前的动量之和等于作用</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后的动量之和</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(3)Δ</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‘:相互作用的两个物体动量的变化量等大反向。</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3.动量守恒定律的适用条件</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(1)理想守恒:系统不受外力或所受外力的矢量和为0,则系统动量守恒。</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(2)近似守恒:系统受到的外力的矢量和不为0,但当内力远大于外力时,系统的动量可近</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似看成守恒。</a:t>
            </a:r>
            <a:endParaRPr lang="zh-CN" altLang="en-US" dirty="0"/>
          </a:p>
        </p:txBody>
      </p:sp>
      <p:sp>
        <p:nvSpPr>
          <p:cNvPr id="3" name="TextBox 2"/>
          <p:cNvSpPr txBox="1"/>
          <p:nvPr/>
        </p:nvSpPr>
        <p:spPr>
          <a:xfrm>
            <a:off x="468000" y="2920203"/>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(3)某一方向上守恒:系统在某个方向上所受外力的矢量和为0时,系统在该方向上动量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守恒。</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4.动量守恒定律的五个特性</a:t>
            </a:r>
            <a:endParaRPr lang="zh-CN" altLang="en-US" b="1" dirty="0"/>
          </a:p>
        </p:txBody>
      </p:sp>
      <p:graphicFrame>
        <p:nvGraphicFramePr>
          <p:cNvPr id="4" name="表格 2"/>
          <p:cNvGraphicFramePr>
            <a:graphicFrameLocks noGrp="1"/>
          </p:cNvGraphicFramePr>
          <p:nvPr>
            <p:extLst>
              <p:ext uri="{D42A27DB-BD31-4B8C-83A1-F6EECF244321}">
                <p14:modId xmlns:p14="http://schemas.microsoft.com/office/powerpoint/2010/main" val="1964068171"/>
              </p:ext>
            </p:extLst>
          </p:nvPr>
        </p:nvGraphicFramePr>
        <p:xfrm>
          <a:off x="827510" y="1332037"/>
          <a:ext cx="9720550" cy="3394776"/>
        </p:xfrm>
        <a:graphic>
          <a:graphicData uri="http://schemas.openxmlformats.org/drawingml/2006/table">
            <a:tbl>
              <a:tblPr/>
              <a:tblGrid>
                <a:gridCol w="1253762">
                  <a:extLst>
                    <a:ext uri="{9D8B030D-6E8A-4147-A177-3AD203B41FA5}">
                      <a16:colId xmlns:a16="http://schemas.microsoft.com/office/drawing/2014/main" val="20000"/>
                    </a:ext>
                  </a:extLst>
                </a:gridCol>
                <a:gridCol w="8466788">
                  <a:extLst>
                    <a:ext uri="{9D8B030D-6E8A-4147-A177-3AD203B41FA5}">
                      <a16:colId xmlns:a16="http://schemas.microsoft.com/office/drawing/2014/main" val="20001"/>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矢量性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动量守恒定律的表达式为矢量式,解题应选取统一的</a:t>
                      </a:r>
                      <a:r>
                        <a:rPr lang="zh-CN" altLang="en-US" sz="2010" kern="0" dirty="0">
                          <a:solidFill>
                            <a:srgbClr val="C00000"/>
                          </a:solidFill>
                          <a:latin typeface="Times New Roman" panose="02020603050405020304" pitchFamily="65" charset="-122"/>
                          <a:ea typeface="华文细黑" panose="02010600040101010101" pitchFamily="65" charset="-122"/>
                        </a:rPr>
                        <a:t>正方向</a:t>
                      </a:r>
                    </a:p>
                  </a:txBody>
                  <a:tcPr marL="45720" marR="45720"/>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相对性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各物体的速度必须是相对</a:t>
                      </a:r>
                      <a:r>
                        <a:rPr lang="zh-CN" altLang="en-US" sz="2010" kern="0" dirty="0">
                          <a:solidFill>
                            <a:srgbClr val="C00000"/>
                          </a:solidFill>
                          <a:latin typeface="Times New Roman" panose="02020603050405020304" pitchFamily="65" charset="-122"/>
                          <a:ea typeface="华文细黑" panose="02010600040101010101" pitchFamily="65" charset="-122"/>
                        </a:rPr>
                        <a:t>同一参考系</a:t>
                      </a:r>
                      <a:r>
                        <a:rPr lang="zh-CN" altLang="en-US" sz="2010" kern="0" dirty="0">
                          <a:solidFill>
                            <a:srgbClr val="000000"/>
                          </a:solidFill>
                          <a:latin typeface="Times New Roman" panose="02020603050405020304" pitchFamily="65" charset="-122"/>
                          <a:ea typeface="华文细黑" panose="02010600040101010101" pitchFamily="65" charset="-122"/>
                        </a:rPr>
                        <a:t>的速度</a:t>
                      </a:r>
                    </a:p>
                  </a:txBody>
                  <a:tcPr marL="45720" marR="45720"/>
                </a:tc>
                <a:extLst>
                  <a:ext uri="{0D108BD9-81ED-4DB2-BD59-A6C34878D82A}">
                    <a16:rowId xmlns:a16="http://schemas.microsoft.com/office/drawing/2014/main" val="10001"/>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同时性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动量是瞬时量,表达式中的</a:t>
                      </a:r>
                      <a:r>
                        <a:rPr lang="zh-CN" altLang="en-US" sz="2010" i="1" kern="0" dirty="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应是系统中各物体在相互作用前</a:t>
                      </a:r>
                      <a:r>
                        <a:rPr lang="zh-CN" altLang="en-US" sz="2010" kern="0" dirty="0">
                          <a:solidFill>
                            <a:srgbClr val="C00000"/>
                          </a:solidFill>
                          <a:latin typeface="Times New Roman" panose="02020603050405020304" pitchFamily="65" charset="-122"/>
                          <a:ea typeface="华文细黑" panose="02010600040101010101" pitchFamily="65" charset="-122"/>
                        </a:rPr>
                        <a:t>同一时刻</a:t>
                      </a:r>
                      <a:r>
                        <a:rPr lang="zh-CN" altLang="en-US" sz="2010" kern="0" dirty="0">
                          <a:solidFill>
                            <a:srgbClr val="000000"/>
                          </a:solidFill>
                          <a:latin typeface="Times New Roman" panose="02020603050405020304" pitchFamily="65" charset="-122"/>
                          <a:ea typeface="华文细黑" panose="02010600040101010101" pitchFamily="65" charset="-122"/>
                        </a:rPr>
                        <a:t>的动量,</a:t>
                      </a:r>
                      <a:r>
                        <a:rPr lang="zh-CN" altLang="en-US" sz="2010" i="1" kern="0" dirty="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应是系统中各物体在相互作用后同一时刻的动量</a:t>
                      </a:r>
                    </a:p>
                  </a:txBody>
                  <a:tcPr marL="45720" marR="45720"/>
                </a:tc>
                <a:extLst>
                  <a:ext uri="{0D108BD9-81ED-4DB2-BD59-A6C34878D82A}">
                    <a16:rowId xmlns:a16="http://schemas.microsoft.com/office/drawing/2014/main" val="10002"/>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系统性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研究的对象是相互作用的两个或多个物体组成的系统</a:t>
                      </a:r>
                    </a:p>
                  </a:txBody>
                  <a:tcPr marL="45720" marR="45720"/>
                </a:tc>
                <a:extLst>
                  <a:ext uri="{0D108BD9-81ED-4DB2-BD59-A6C34878D82A}">
                    <a16:rowId xmlns:a16="http://schemas.microsoft.com/office/drawing/2014/main" val="10003"/>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普适性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动量守恒定律不仅适用于低速宏观物体组成的系统,还适用于接近光速运动的微观粒子组成的系统</a:t>
                      </a:r>
                    </a:p>
                  </a:txBody>
                  <a:tcPr marL="45720" marR="45720"/>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0374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的沙车沿光滑水平面以速度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做匀速直线运动,此时从沙车上方落入</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一个质量为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的铁球,如图所示,则铁球落入沙车后</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A.沙车立即停止运动</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B.沙车仍做匀速运动,速度等于</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C.沙车仍做匀速运动,速度小于</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endParaRPr lang="en-US" altLang="zh-CN" sz="1815" kern="0" baseline="-1500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D.沙车仍做匀速运动,速度大于</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9.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16342" y="1295713"/>
            <a:ext cx="2929455" cy="2124556"/>
          </a:xfrm>
          <a:prstGeom prst="rect">
            <a:avLst/>
          </a:prstGeom>
        </p:spPr>
      </p:pic>
      <p:sp>
        <p:nvSpPr>
          <p:cNvPr id="4" name="文本框 8"/>
          <p:cNvSpPr txBox="1"/>
          <p:nvPr/>
        </p:nvSpPr>
        <p:spPr>
          <a:xfrm>
            <a:off x="7452246" y="1158404"/>
            <a:ext cx="385638" cy="461665"/>
          </a:xfrm>
          <a:prstGeom prst="rect">
            <a:avLst/>
          </a:prstGeom>
          <a:noFill/>
        </p:spPr>
        <p:txBody>
          <a:bodyPr wrap="square" rtlCol="0">
            <a:spAutoFit/>
          </a:bodyPr>
          <a:lstStyle/>
          <a:p>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3" descr="textimage10.jpeg">
            <a:extLst>
              <a:ext uri="{FF2B5EF4-FFF2-40B4-BE49-F238E27FC236}">
                <a16:creationId xmlns:a16="http://schemas.microsoft.com/office/drawing/2014/main" id="{BEE93AB2-43B5-4AB9-B260-15C8558F2D66}"/>
              </a:ext>
            </a:extLst>
          </p:cNvPr>
          <p:cNvPicPr>
            <a:picLocks noChangeAspect="1"/>
          </p:cNvPicPr>
          <p:nvPr/>
        </p:nvPicPr>
        <p:blipFill>
          <a:blip r:embed="rId5"/>
          <a:stretch>
            <a:fillRect/>
          </a:stretch>
        </p:blipFill>
        <p:spPr>
          <a:xfrm>
            <a:off x="3203774" y="3662001"/>
            <a:ext cx="5843756" cy="1258126"/>
          </a:xfrm>
          <a:prstGeom prst="rect">
            <a:avLst/>
          </a:prstGeom>
        </p:spPr>
      </p:pic>
      <p:sp>
        <p:nvSpPr>
          <p:cNvPr id="7" name="TextBox 2">
            <a:extLst>
              <a:ext uri="{FF2B5EF4-FFF2-40B4-BE49-F238E27FC236}">
                <a16:creationId xmlns:a16="http://schemas.microsoft.com/office/drawing/2014/main" id="{F27E74DE-E62B-49F6-B908-593B2BD345F1}"/>
              </a:ext>
            </a:extLst>
          </p:cNvPr>
          <p:cNvSpPr txBox="1"/>
          <p:nvPr/>
        </p:nvSpPr>
        <p:spPr>
          <a:xfrm>
            <a:off x="468000" y="5051602"/>
            <a:ext cx="11831400" cy="118417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铁球和沙车组成的系统水平方向不受外力, 水平方向动量守恒,设沙车初速度方向为正方向, 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 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28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,即沙车仍做匀速运动,但速度小于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a:extLst>
              <a:ext uri="{FF2B5EF4-FFF2-40B4-BE49-F238E27FC236}">
                <a16:creationId xmlns:a16="http://schemas.microsoft.com/office/drawing/2014/main" id="{B679A62F-520F-4A74-8621-3F4F32B0F456}"/>
              </a:ext>
            </a:extLst>
          </p:cNvPr>
          <p:cNvGraphicFramePr>
            <a:graphicFrameLocks noChangeAspect="1"/>
          </p:cNvGraphicFramePr>
          <p:nvPr>
            <p:extLst>
              <p:ext uri="{D42A27DB-BD31-4B8C-83A1-F6EECF244321}">
                <p14:modId xmlns:p14="http://schemas.microsoft.com/office/powerpoint/2010/main" val="477294189"/>
              </p:ext>
            </p:extLst>
          </p:nvPr>
        </p:nvGraphicFramePr>
        <p:xfrm>
          <a:off x="5003974" y="5715372"/>
          <a:ext cx="809625" cy="657225"/>
        </p:xfrm>
        <a:graphic>
          <a:graphicData uri="http://schemas.openxmlformats.org/presentationml/2006/ole">
            <mc:AlternateContent xmlns:mc="http://schemas.openxmlformats.org/markup-compatibility/2006">
              <mc:Choice xmlns:v="urn:schemas-microsoft-com:vml" Requires="v">
                <p:oleObj spid="_x0000_s68620" name="Equation" r:id="rId6" imgW="21336000" imgH="17373600" progId="">
                  <p:embed/>
                </p:oleObj>
              </mc:Choice>
              <mc:Fallback>
                <p:oleObj name="Equation" r:id="rId6" imgW="21336000" imgH="17373600" progId="">
                  <p:embed/>
                  <p:pic>
                    <p:nvPicPr>
                      <p:cNvPr id="5" name="对象 4"/>
                      <p:cNvPicPr>
                        <a:picLocks noChangeAspect="1"/>
                      </p:cNvPicPr>
                      <p:nvPr/>
                    </p:nvPicPr>
                    <p:blipFill>
                      <a:blip r:embed="rId7"/>
                      <a:stretch>
                        <a:fillRect/>
                      </a:stretch>
                    </p:blipFill>
                    <p:spPr>
                      <a:xfrm>
                        <a:off x="5003974" y="5715372"/>
                        <a:ext cx="8096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00069"/>
            <a:ext cx="11831400" cy="243297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要点2　碰撞问题</a:t>
            </a:r>
          </a:p>
          <a:p>
            <a:pPr marL="0" indent="0" eaLnBrk="0" latinLnBrk="1" hangingPunct="0">
              <a:lnSpc>
                <a:spcPct val="13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一、碰撞现象的特点</a:t>
            </a:r>
            <a:endParaRPr lang="zh-CN" altLang="en-US" b="1" dirty="0">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在碰撞现象中,一般都满足内力远大于外力,可认为相互碰撞的物体组成的系统动量</a:t>
            </a:r>
            <a:endParaRPr lang="en-US" altLang="zh-CN" sz="2410" kern="0" dirty="0">
              <a:solidFill>
                <a:srgbClr val="000000"/>
              </a:solidFill>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守恒。</a:t>
            </a:r>
            <a:endParaRPr lang="zh-CN" altLang="en-US" dirty="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3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二、碰撞现象的分类</a:t>
            </a:r>
            <a:endParaRPr lang="zh-CN" altLang="en-US" b="1" dirty="0">
              <a:latin typeface="微软雅黑" panose="020B0503020204020204" pitchFamily="34" charset="-122"/>
              <a:ea typeface="微软雅黑" panose="020B0503020204020204" pitchFamily="34" charset="-122"/>
              <a:sym typeface="Times New Roman" panose="02020603050405020304"/>
            </a:endParaRPr>
          </a:p>
        </p:txBody>
      </p:sp>
      <p:graphicFrame>
        <p:nvGraphicFramePr>
          <p:cNvPr id="5" name="表格 2"/>
          <p:cNvGraphicFramePr>
            <a:graphicFrameLocks noGrp="1"/>
          </p:cNvGraphicFramePr>
          <p:nvPr>
            <p:extLst>
              <p:ext uri="{D42A27DB-BD31-4B8C-83A1-F6EECF244321}">
                <p14:modId xmlns:p14="http://schemas.microsoft.com/office/powerpoint/2010/main" val="2000724001"/>
              </p:ext>
            </p:extLst>
          </p:nvPr>
        </p:nvGraphicFramePr>
        <p:xfrm>
          <a:off x="2099488" y="2916213"/>
          <a:ext cx="8568424" cy="1983170"/>
        </p:xfrm>
        <a:graphic>
          <a:graphicData uri="http://schemas.openxmlformats.org/drawingml/2006/table">
            <a:tbl>
              <a:tblPr/>
              <a:tblGrid>
                <a:gridCol w="2142106">
                  <a:extLst>
                    <a:ext uri="{9D8B030D-6E8A-4147-A177-3AD203B41FA5}">
                      <a16:colId xmlns:a16="http://schemas.microsoft.com/office/drawing/2014/main" val="20000"/>
                    </a:ext>
                  </a:extLst>
                </a:gridCol>
                <a:gridCol w="2142106">
                  <a:extLst>
                    <a:ext uri="{9D8B030D-6E8A-4147-A177-3AD203B41FA5}">
                      <a16:colId xmlns:a16="http://schemas.microsoft.com/office/drawing/2014/main" val="20001"/>
                    </a:ext>
                  </a:extLst>
                </a:gridCol>
                <a:gridCol w="2142106">
                  <a:extLst>
                    <a:ext uri="{9D8B030D-6E8A-4147-A177-3AD203B41FA5}">
                      <a16:colId xmlns:a16="http://schemas.microsoft.com/office/drawing/2014/main" val="20002"/>
                    </a:ext>
                  </a:extLst>
                </a:gridCol>
                <a:gridCol w="2142106">
                  <a:extLst>
                    <a:ext uri="{9D8B030D-6E8A-4147-A177-3AD203B41FA5}">
                      <a16:colId xmlns:a16="http://schemas.microsoft.com/office/drawing/2014/main" val="20003"/>
                    </a:ext>
                  </a:extLst>
                </a:gridCol>
              </a:tblGrid>
              <a:tr h="45017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动量是否守恒</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机械能是否守恒</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形变恢复程度</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45000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弹性碰撞</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守恒</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守恒</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完全恢复</a:t>
                      </a:r>
                    </a:p>
                  </a:txBody>
                  <a:tcPr marL="45720" marR="45720"/>
                </a:tc>
                <a:extLst>
                  <a:ext uri="{0D108BD9-81ED-4DB2-BD59-A6C34878D82A}">
                    <a16:rowId xmlns:a16="http://schemas.microsoft.com/office/drawing/2014/main" val="10001"/>
                  </a:ext>
                </a:extLst>
              </a:tr>
              <a:tr h="45000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非弹性碰撞</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守恒</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有损失</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部分恢复</a:t>
                      </a:r>
                    </a:p>
                  </a:txBody>
                  <a:tcPr marL="45720" marR="45720"/>
                </a:tc>
                <a:extLst>
                  <a:ext uri="{0D108BD9-81ED-4DB2-BD59-A6C34878D82A}">
                    <a16:rowId xmlns:a16="http://schemas.microsoft.com/office/drawing/2014/main" val="10002"/>
                  </a:ext>
                </a:extLst>
              </a:tr>
              <a:tr h="45000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完全非弹性碰撞</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守恒</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损失最大</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完全不可恢复</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38994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三、碰撞问题遵守的三条原则</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1.动量守恒:</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2.动能不增加:</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k2</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3.速度要符合实际情况</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(1)碰前两物体同向运动,若要发生碰撞,则应有</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后</a:t>
            </a:r>
            <a:r>
              <a:rPr lang="zh-CN" altLang="en-US" sz="2410" kern="0" dirty="0">
                <a:solidFill>
                  <a:srgbClr val="000000"/>
                </a:solidFill>
                <a:latin typeface="Times New Roman" panose="02020603050405020304" pitchFamily="65" charset="-122"/>
                <a:ea typeface="华文细黑" panose="02010600040101010101" pitchFamily="65" charset="-122"/>
              </a:rPr>
              <a:t>&gt;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前</a:t>
            </a:r>
            <a:r>
              <a:rPr lang="zh-CN" altLang="en-US" sz="2410" kern="0" dirty="0">
                <a:solidFill>
                  <a:srgbClr val="000000"/>
                </a:solidFill>
                <a:latin typeface="Times New Roman" panose="02020603050405020304" pitchFamily="65" charset="-122"/>
                <a:ea typeface="华文细黑" panose="02010600040101010101" pitchFamily="65" charset="-122"/>
              </a:rPr>
              <a:t>,碰后原来在前的物体速度一定增</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大,若碰后两物体同向运动,则应有</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前</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后</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(2)碰前两物体相向运动,碰后两物体的运动方向至少有一个改变。</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502" y="1290213"/>
            <a:ext cx="10835149" cy="440242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i="1" kern="0" dirty="0">
                <a:solidFill>
                  <a:srgbClr val="000000"/>
                </a:solidFill>
                <a:latin typeface="Times New Roman" panose="02020603050405020304" pitchFamily="65" charset="-122"/>
                <a:ea typeface="华文细黑" panose="02010600040101010101" pitchFamily="65" charset="-122"/>
              </a:rPr>
              <a:t>      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 ， </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1790" kern="0" spc="2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1790" kern="0" spc="2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 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40"/>
              </a:spcBef>
              <a:buNone/>
            </a:pP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熟记公式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26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特例:若</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=0,即“一动一静”的弹性碰撞,碰后二者速度分别为</a:t>
            </a:r>
            <a:endParaRPr lang="zh-CN" altLang="en-US"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315" kern="0" spc="3657"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315" kern="0" spc="3657"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endParaRPr lang="zh-CN" altLang="en-US" dirty="0"/>
          </a:p>
          <a:p>
            <a:pPr marL="0" indent="0" eaLnBrk="0" latinLnBrk="1" hangingPunct="0">
              <a:lnSpc>
                <a:spcPct val="150000"/>
              </a:lnSpc>
              <a:spcBef>
                <a:spcPts val="13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(1)若</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(速度交换)。</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(2)若</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&gt;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'&gt;0,</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'&gt;0(碰后两小球沿同一方向运动);当</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NEU-BZ" pitchFamily="65" charset="-122"/>
                <a:ea typeface="NEU-BZ"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1075148479"/>
              </p:ext>
            </p:extLst>
          </p:nvPr>
        </p:nvGraphicFramePr>
        <p:xfrm>
          <a:off x="5279344" y="1404045"/>
          <a:ext cx="219075" cy="657225"/>
        </p:xfrm>
        <a:graphic>
          <a:graphicData uri="http://schemas.openxmlformats.org/presentationml/2006/ole">
            <mc:AlternateContent xmlns:mc="http://schemas.openxmlformats.org/markup-compatibility/2006">
              <mc:Choice xmlns:v="urn:schemas-microsoft-com:vml" Requires="v">
                <p:oleObj spid="_x0000_s11394" name="Equation" r:id="rId4" imgW="5791200" imgH="17373600" progId="">
                  <p:embed/>
                </p:oleObj>
              </mc:Choice>
              <mc:Fallback>
                <p:oleObj name="Equation" r:id="rId4" imgW="5791200" imgH="17373600" progId="">
                  <p:embed/>
                  <p:pic>
                    <p:nvPicPr>
                      <p:cNvPr id="0" name="图片 11264"/>
                      <p:cNvPicPr>
                        <a:picLocks noChangeAspect="1"/>
                      </p:cNvPicPr>
                      <p:nvPr/>
                    </p:nvPicPr>
                    <p:blipFill>
                      <a:blip r:embed="rId5"/>
                      <a:stretch>
                        <a:fillRect/>
                      </a:stretch>
                    </p:blipFill>
                    <p:spPr>
                      <a:xfrm>
                        <a:off x="5279344" y="140404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57349198"/>
              </p:ext>
            </p:extLst>
          </p:nvPr>
        </p:nvGraphicFramePr>
        <p:xfrm>
          <a:off x="5784373" y="1547181"/>
          <a:ext cx="257174" cy="380999"/>
        </p:xfrm>
        <a:graphic>
          <a:graphicData uri="http://schemas.openxmlformats.org/presentationml/2006/ole">
            <mc:AlternateContent xmlns:mc="http://schemas.openxmlformats.org/markup-compatibility/2006">
              <mc:Choice xmlns:v="urn:schemas-microsoft-com:vml" Requires="v">
                <p:oleObj spid="_x0000_s11395" name="Equation" r:id="rId6" imgW="6705600" imgH="10058400" progId="">
                  <p:embed/>
                </p:oleObj>
              </mc:Choice>
              <mc:Fallback>
                <p:oleObj name="Equation" r:id="rId6" imgW="6705600" imgH="10058400" progId="">
                  <p:embed/>
                  <p:pic>
                    <p:nvPicPr>
                      <p:cNvPr id="0" name="图片 11266"/>
                      <p:cNvPicPr>
                        <a:picLocks noChangeAspect="1"/>
                      </p:cNvPicPr>
                      <p:nvPr/>
                    </p:nvPicPr>
                    <p:blipFill>
                      <a:blip r:embed="rId7"/>
                      <a:stretch>
                        <a:fillRect/>
                      </a:stretch>
                    </p:blipFill>
                    <p:spPr>
                      <a:xfrm>
                        <a:off x="5784373" y="1547181"/>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095276281"/>
              </p:ext>
            </p:extLst>
          </p:nvPr>
        </p:nvGraphicFramePr>
        <p:xfrm>
          <a:off x="6214121" y="1404045"/>
          <a:ext cx="219075" cy="657225"/>
        </p:xfrm>
        <a:graphic>
          <a:graphicData uri="http://schemas.openxmlformats.org/presentationml/2006/ole">
            <mc:AlternateContent xmlns:mc="http://schemas.openxmlformats.org/markup-compatibility/2006">
              <mc:Choice xmlns:v="urn:schemas-microsoft-com:vml" Requires="v">
                <p:oleObj spid="_x0000_s11396" name="Equation" r:id="rId8" imgW="5791200" imgH="17373600" progId="">
                  <p:embed/>
                </p:oleObj>
              </mc:Choice>
              <mc:Fallback>
                <p:oleObj name="Equation" r:id="rId8" imgW="5791200" imgH="17373600" progId="">
                  <p:embed/>
                  <p:pic>
                    <p:nvPicPr>
                      <p:cNvPr id="0" name="图片 11267"/>
                      <p:cNvPicPr>
                        <a:picLocks noChangeAspect="1"/>
                      </p:cNvPicPr>
                      <p:nvPr/>
                    </p:nvPicPr>
                    <p:blipFill>
                      <a:blip r:embed="rId9"/>
                      <a:stretch>
                        <a:fillRect/>
                      </a:stretch>
                    </p:blipFill>
                    <p:spPr>
                      <a:xfrm>
                        <a:off x="6214121" y="1404045"/>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78132982"/>
              </p:ext>
            </p:extLst>
          </p:nvPr>
        </p:nvGraphicFramePr>
        <p:xfrm>
          <a:off x="6719151" y="1547181"/>
          <a:ext cx="257174" cy="380999"/>
        </p:xfrm>
        <a:graphic>
          <a:graphicData uri="http://schemas.openxmlformats.org/presentationml/2006/ole">
            <mc:AlternateContent xmlns:mc="http://schemas.openxmlformats.org/markup-compatibility/2006">
              <mc:Choice xmlns:v="urn:schemas-microsoft-com:vml" Requires="v">
                <p:oleObj spid="_x0000_s11397" name="Equation" r:id="rId10" imgW="6705600" imgH="10058400" progId="">
                  <p:embed/>
                </p:oleObj>
              </mc:Choice>
              <mc:Fallback>
                <p:oleObj name="Equation" r:id="rId10" imgW="6705600" imgH="10058400" progId="">
                  <p:embed/>
                  <p:pic>
                    <p:nvPicPr>
                      <p:cNvPr id="0" name="图片 11268"/>
                      <p:cNvPicPr>
                        <a:picLocks noChangeAspect="1"/>
                      </p:cNvPicPr>
                      <p:nvPr/>
                    </p:nvPicPr>
                    <p:blipFill>
                      <a:blip r:embed="rId11"/>
                      <a:stretch>
                        <a:fillRect/>
                      </a:stretch>
                    </p:blipFill>
                    <p:spPr>
                      <a:xfrm>
                        <a:off x="6719151" y="1547181"/>
                        <a:ext cx="2571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970575858"/>
              </p:ext>
            </p:extLst>
          </p:nvPr>
        </p:nvGraphicFramePr>
        <p:xfrm>
          <a:off x="7148899" y="1404045"/>
          <a:ext cx="219075" cy="657225"/>
        </p:xfrm>
        <a:graphic>
          <a:graphicData uri="http://schemas.openxmlformats.org/presentationml/2006/ole">
            <mc:AlternateContent xmlns:mc="http://schemas.openxmlformats.org/markup-compatibility/2006">
              <mc:Choice xmlns:v="urn:schemas-microsoft-com:vml" Requires="v">
                <p:oleObj spid="_x0000_s11398" name="Equation" r:id="rId12" imgW="5791200" imgH="17373600" progId="">
                  <p:embed/>
                </p:oleObj>
              </mc:Choice>
              <mc:Fallback>
                <p:oleObj name="Equation" r:id="rId12" imgW="5791200" imgH="17373600" progId="">
                  <p:embed/>
                  <p:pic>
                    <p:nvPicPr>
                      <p:cNvPr id="0" name="图片 11269"/>
                      <p:cNvPicPr>
                        <a:picLocks noChangeAspect="1"/>
                      </p:cNvPicPr>
                      <p:nvPr/>
                    </p:nvPicPr>
                    <p:blipFill>
                      <a:blip r:embed="rId13"/>
                      <a:stretch>
                        <a:fillRect/>
                      </a:stretch>
                    </p:blipFill>
                    <p:spPr>
                      <a:xfrm>
                        <a:off x="7148899" y="1404045"/>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52307059"/>
              </p:ext>
            </p:extLst>
          </p:nvPr>
        </p:nvGraphicFramePr>
        <p:xfrm>
          <a:off x="8169276" y="1404045"/>
          <a:ext cx="219074" cy="657224"/>
        </p:xfrm>
        <a:graphic>
          <a:graphicData uri="http://schemas.openxmlformats.org/presentationml/2006/ole">
            <mc:AlternateContent xmlns:mc="http://schemas.openxmlformats.org/markup-compatibility/2006">
              <mc:Choice xmlns:v="urn:schemas-microsoft-com:vml" Requires="v">
                <p:oleObj spid="_x0000_s11399" name="Equation" r:id="rId14" imgW="5791200" imgH="17373600" progId="">
                  <p:embed/>
                </p:oleObj>
              </mc:Choice>
              <mc:Fallback>
                <p:oleObj name="Equation" r:id="rId14" imgW="5791200" imgH="17373600" progId="">
                  <p:embed/>
                  <p:pic>
                    <p:nvPicPr>
                      <p:cNvPr id="0" name="图片 11270"/>
                      <p:cNvPicPr>
                        <a:picLocks noChangeAspect="1"/>
                      </p:cNvPicPr>
                      <p:nvPr/>
                    </p:nvPicPr>
                    <p:blipFill>
                      <a:blip r:embed="rId15"/>
                      <a:stretch>
                        <a:fillRect/>
                      </a:stretch>
                    </p:blipFill>
                    <p:spPr>
                      <a:xfrm>
                        <a:off x="8169276" y="1404045"/>
                        <a:ext cx="21907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46713175"/>
              </p:ext>
            </p:extLst>
          </p:nvPr>
        </p:nvGraphicFramePr>
        <p:xfrm>
          <a:off x="1589291" y="2069357"/>
          <a:ext cx="2462943" cy="1350912"/>
        </p:xfrm>
        <a:graphic>
          <a:graphicData uri="http://schemas.openxmlformats.org/presentationml/2006/ole">
            <mc:AlternateContent xmlns:mc="http://schemas.openxmlformats.org/markup-compatibility/2006">
              <mc:Choice xmlns:v="urn:schemas-microsoft-com:vml" Requires="v">
                <p:oleObj spid="_x0000_s11400" name="Equation" r:id="rId16" imgW="75285600" imgH="41452800" progId="">
                  <p:embed/>
                </p:oleObj>
              </mc:Choice>
              <mc:Fallback>
                <p:oleObj name="Equation" r:id="rId16" imgW="75285600" imgH="41452800" progId="">
                  <p:embed/>
                  <p:pic>
                    <p:nvPicPr>
                      <p:cNvPr id="0" name="图片 11271"/>
                      <p:cNvPicPr>
                        <a:picLocks noChangeAspect="1"/>
                      </p:cNvPicPr>
                      <p:nvPr/>
                    </p:nvPicPr>
                    <p:blipFill>
                      <a:blip r:embed="rId17"/>
                      <a:stretch>
                        <a:fillRect/>
                      </a:stretch>
                    </p:blipFill>
                    <p:spPr>
                      <a:xfrm>
                        <a:off x="1589291" y="2069357"/>
                        <a:ext cx="2462943" cy="1350912"/>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579269842"/>
              </p:ext>
            </p:extLst>
          </p:nvPr>
        </p:nvGraphicFramePr>
        <p:xfrm>
          <a:off x="1691606" y="3948389"/>
          <a:ext cx="885824" cy="723899"/>
        </p:xfrm>
        <a:graphic>
          <a:graphicData uri="http://schemas.openxmlformats.org/presentationml/2006/ole">
            <mc:AlternateContent xmlns:mc="http://schemas.openxmlformats.org/markup-compatibility/2006">
              <mc:Choice xmlns:v="urn:schemas-microsoft-com:vml" Requires="v">
                <p:oleObj spid="_x0000_s11401" name="Equation" r:id="rId18" imgW="23469600" imgH="19202400" progId="">
                  <p:embed/>
                </p:oleObj>
              </mc:Choice>
              <mc:Fallback>
                <p:oleObj name="Equation" r:id="rId18" imgW="23469600" imgH="19202400" progId="">
                  <p:embed/>
                  <p:pic>
                    <p:nvPicPr>
                      <p:cNvPr id="0" name="图片 11272"/>
                      <p:cNvPicPr>
                        <a:picLocks noChangeAspect="1"/>
                      </p:cNvPicPr>
                      <p:nvPr/>
                    </p:nvPicPr>
                    <p:blipFill>
                      <a:blip r:embed="rId19"/>
                      <a:stretch>
                        <a:fillRect/>
                      </a:stretch>
                    </p:blipFill>
                    <p:spPr>
                      <a:xfrm>
                        <a:off x="1691606" y="3948389"/>
                        <a:ext cx="885824" cy="7238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416096928"/>
              </p:ext>
            </p:extLst>
          </p:nvPr>
        </p:nvGraphicFramePr>
        <p:xfrm>
          <a:off x="3419798" y="3948389"/>
          <a:ext cx="885825" cy="723900"/>
        </p:xfrm>
        <a:graphic>
          <a:graphicData uri="http://schemas.openxmlformats.org/presentationml/2006/ole">
            <mc:AlternateContent xmlns:mc="http://schemas.openxmlformats.org/markup-compatibility/2006">
              <mc:Choice xmlns:v="urn:schemas-microsoft-com:vml" Requires="v">
                <p:oleObj spid="_x0000_s11402" name="Equation" r:id="rId20" imgW="23469600" imgH="19202400" progId="">
                  <p:embed/>
                </p:oleObj>
              </mc:Choice>
              <mc:Fallback>
                <p:oleObj name="Equation" r:id="rId20" imgW="23469600" imgH="19202400" progId="">
                  <p:embed/>
                  <p:pic>
                    <p:nvPicPr>
                      <p:cNvPr id="0" name="图片 11273"/>
                      <p:cNvPicPr>
                        <a:picLocks noChangeAspect="1"/>
                      </p:cNvPicPr>
                      <p:nvPr/>
                    </p:nvPicPr>
                    <p:blipFill>
                      <a:blip r:embed="rId21"/>
                      <a:stretch>
                        <a:fillRect/>
                      </a:stretch>
                    </p:blipFill>
                    <p:spPr>
                      <a:xfrm>
                        <a:off x="3419798" y="3948389"/>
                        <a:ext cx="885825" cy="723900"/>
                      </a:xfrm>
                      <a:prstGeom prst="rect">
                        <a:avLst/>
                      </a:prstGeom>
                      <a:noFill/>
                      <a:ln w="9525">
                        <a:noFill/>
                      </a:ln>
                    </p:spPr>
                  </p:pic>
                </p:oleObj>
              </mc:Fallback>
            </mc:AlternateContent>
          </a:graphicData>
        </a:graphic>
      </p:graphicFrame>
      <p:sp>
        <p:nvSpPr>
          <p:cNvPr id="13" name="TextBox 2"/>
          <p:cNvSpPr txBox="1"/>
          <p:nvPr/>
        </p:nvSpPr>
        <p:spPr>
          <a:xfrm>
            <a:off x="755502" y="5646697"/>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(3)若</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&lt;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'&lt;0,</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'&gt;0(碰后两小球沿相反方向运动);当</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NEU-BZ" pitchFamily="65" charset="-122"/>
                <a:ea typeface="NEU-BZ"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0。 </a:t>
            </a:r>
            <a:endParaRPr lang="zh-CN" altLang="en-US" dirty="0"/>
          </a:p>
        </p:txBody>
      </p:sp>
      <p:sp>
        <p:nvSpPr>
          <p:cNvPr id="3" name="矩形 2">
            <a:extLst>
              <a:ext uri="{FF2B5EF4-FFF2-40B4-BE49-F238E27FC236}">
                <a16:creationId xmlns:a16="http://schemas.microsoft.com/office/drawing/2014/main" id="{B5E9BCF3-CFD3-48A7-B109-49CAF3985B40}"/>
              </a:ext>
            </a:extLst>
          </p:cNvPr>
          <p:cNvSpPr/>
          <p:nvPr/>
        </p:nvSpPr>
        <p:spPr>
          <a:xfrm>
            <a:off x="577537" y="222715"/>
            <a:ext cx="11164832" cy="1158907"/>
          </a:xfrm>
          <a:prstGeom prst="rect">
            <a:avLst/>
          </a:prstGeom>
        </p:spPr>
        <p:txBody>
          <a:bodyPr wrap="square">
            <a:spAutoFit/>
          </a:bodyPr>
          <a:lstStyle/>
          <a:p>
            <a:pPr lvl="0"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四、弹性碰撞实例分析</a:t>
            </a:r>
            <a:endParaRPr lang="zh-CN" altLang="en-US" b="1" dirty="0">
              <a:solidFill>
                <a:prstClr val="black"/>
              </a:solidFill>
            </a:endParaRPr>
          </a:p>
          <a:p>
            <a:pPr lvl="0"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、速度为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的小球与质量为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、速度为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的小球发生弹性碰撞</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则有</a:t>
            </a:r>
            <a:endParaRPr lang="zh-CN" altLang="en-US" dirty="0">
              <a:solidFill>
                <a:prstClr val="blac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38865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巧用变换参考系求解弹性动碰动问题</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如图所示,质量分别为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、半径相同的两个小球</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在同一光滑水平面上向右运</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的速度分别是</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,且满足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。某时刻发生弹性碰撞,碰后</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的速度</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分别是</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b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处理弹性动碰动问题,可通过变换参考系将动碰动模型转化为动碰静模型。以碰前相</a:t>
            </a:r>
            <a:br>
              <a:rPr lang="zh-CN" altLang="en-US"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对地面以速度</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运动的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为参考系,则碰前</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相对于</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的速度为(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),在此参考系中:</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 name="图片 3" descr="textimage45.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964414" y="269049"/>
            <a:ext cx="2482544" cy="1241272"/>
          </a:xfrm>
          <a:prstGeom prst="rect">
            <a:avLst/>
          </a:prstGeom>
        </p:spPr>
      </p:pic>
      <p:grpSp>
        <p:nvGrpSpPr>
          <p:cNvPr id="4" name="组合 3"/>
          <p:cNvGrpSpPr/>
          <p:nvPr/>
        </p:nvGrpSpPr>
        <p:grpSpPr>
          <a:xfrm>
            <a:off x="468000" y="4056354"/>
            <a:ext cx="11831400" cy="1625832"/>
            <a:chOff x="468000" y="648000"/>
            <a:chExt cx="11831400" cy="1625832"/>
          </a:xfrm>
        </p:grpSpPr>
        <p:sp>
          <p:nvSpPr>
            <p:cNvPr id="5" name="TextBox 2"/>
            <p:cNvSpPr txBox="1"/>
            <p:nvPr/>
          </p:nvSpPr>
          <p:spPr>
            <a:xfrm>
              <a:off x="468000" y="648000"/>
              <a:ext cx="11831400" cy="1439753"/>
            </a:xfrm>
            <a:prstGeom prst="rect">
              <a:avLst/>
            </a:prstGeom>
            <a:noFill/>
          </p:spPr>
          <p:txBody>
            <a:bodyPr wrap="square" lIns="0" tIns="0" rIns="0" bIns="0" rtlCol="0">
              <a:spAutoFit/>
            </a:bodyPr>
            <a:lstStyle/>
            <a:p>
              <a:pPr marL="0" indent="0" eaLnBrk="0" latinLnBrk="1" hangingPunct="0">
                <a:lnSpc>
                  <a:spcPct val="150000"/>
                </a:lnSpc>
                <a:spcBef>
                  <a:spcPts val="117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碰后速度为</a:t>
              </a:r>
              <a:r>
                <a:rPr lang="zh-CN" altLang="en-US" sz="3315" kern="0" spc="365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碰后速度为</a:t>
              </a:r>
              <a:r>
                <a:rPr lang="zh-CN" altLang="en-US" sz="3315" kern="0" spc="365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),以地面为参考系时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的碰后速度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15" kern="0" spc="365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的碰后速度</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15" kern="0" spc="365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1998000" y="784919"/>
            <a:ext cx="885825" cy="723900"/>
          </p:xfrm>
          <a:graphic>
            <a:graphicData uri="http://schemas.openxmlformats.org/presentationml/2006/ole">
              <mc:AlternateContent xmlns:mc="http://schemas.openxmlformats.org/markup-compatibility/2006">
                <mc:Choice xmlns:v="urn:schemas-microsoft-com:vml" Requires="v">
                  <p:oleObj spid="_x0000_s75802" name="Equation" r:id="rId5" imgW="23469600" imgH="19202400" progId="">
                    <p:embed/>
                  </p:oleObj>
                </mc:Choice>
                <mc:Fallback>
                  <p:oleObj name="Equation" r:id="rId5" imgW="23469600" imgH="19202400" progId="">
                    <p:embed/>
                    <p:pic>
                      <p:nvPicPr>
                        <p:cNvPr id="6" name="对象 5"/>
                        <p:cNvPicPr>
                          <a:picLocks noChangeAspect="1"/>
                        </p:cNvPicPr>
                        <p:nvPr/>
                      </p:nvPicPr>
                      <p:blipFill>
                        <a:blip r:embed="rId6"/>
                        <a:stretch>
                          <a:fillRect/>
                        </a:stretch>
                      </p:blipFill>
                      <p:spPr>
                        <a:xfrm>
                          <a:off x="1998000" y="784919"/>
                          <a:ext cx="88582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54995" y="784919"/>
            <a:ext cx="885824" cy="723899"/>
          </p:xfrm>
          <a:graphic>
            <a:graphicData uri="http://schemas.openxmlformats.org/presentationml/2006/ole">
              <mc:AlternateContent xmlns:mc="http://schemas.openxmlformats.org/markup-compatibility/2006">
                <mc:Choice xmlns:v="urn:schemas-microsoft-com:vml" Requires="v">
                  <p:oleObj spid="_x0000_s75803" name="Equation" r:id="rId7" imgW="23469600" imgH="19202400" progId="">
                    <p:embed/>
                  </p:oleObj>
                </mc:Choice>
                <mc:Fallback>
                  <p:oleObj name="Equation" r:id="rId7" imgW="23469600" imgH="19202400" progId="">
                    <p:embed/>
                    <p:pic>
                      <p:nvPicPr>
                        <p:cNvPr id="7" name="对象 6"/>
                        <p:cNvPicPr>
                          <a:picLocks noChangeAspect="1"/>
                        </p:cNvPicPr>
                        <p:nvPr/>
                      </p:nvPicPr>
                      <p:blipFill>
                        <a:blip r:embed="rId8"/>
                        <a:stretch>
                          <a:fillRect/>
                        </a:stretch>
                      </p:blipFill>
                      <p:spPr>
                        <a:xfrm>
                          <a:off x="5554995" y="784919"/>
                          <a:ext cx="885824" cy="7238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51713" y="1549932"/>
            <a:ext cx="885824" cy="723900"/>
          </p:xfrm>
          <a:graphic>
            <a:graphicData uri="http://schemas.openxmlformats.org/presentationml/2006/ole">
              <mc:AlternateContent xmlns:mc="http://schemas.openxmlformats.org/markup-compatibility/2006">
                <mc:Choice xmlns:v="urn:schemas-microsoft-com:vml" Requires="v">
                  <p:oleObj spid="_x0000_s75804" name="Equation" r:id="rId9" imgW="23469600" imgH="19202400" progId="">
                    <p:embed/>
                  </p:oleObj>
                </mc:Choice>
                <mc:Fallback>
                  <p:oleObj name="Equation" r:id="rId9" imgW="23469600" imgH="19202400" progId="">
                    <p:embed/>
                    <p:pic>
                      <p:nvPicPr>
                        <p:cNvPr id="8" name="对象 7"/>
                        <p:cNvPicPr>
                          <a:picLocks noChangeAspect="1"/>
                        </p:cNvPicPr>
                        <p:nvPr/>
                      </p:nvPicPr>
                      <p:blipFill>
                        <a:blip r:embed="rId10"/>
                        <a:stretch>
                          <a:fillRect/>
                        </a:stretch>
                      </p:blipFill>
                      <p:spPr>
                        <a:xfrm>
                          <a:off x="851713" y="1549932"/>
                          <a:ext cx="885824"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252635" y="1549932"/>
            <a:ext cx="885824" cy="723899"/>
          </p:xfrm>
          <a:graphic>
            <a:graphicData uri="http://schemas.openxmlformats.org/presentationml/2006/ole">
              <mc:AlternateContent xmlns:mc="http://schemas.openxmlformats.org/markup-compatibility/2006">
                <mc:Choice xmlns:v="urn:schemas-microsoft-com:vml" Requires="v">
                  <p:oleObj spid="_x0000_s75805" name="Equation" r:id="rId11" imgW="23469600" imgH="19202400" progId="">
                    <p:embed/>
                  </p:oleObj>
                </mc:Choice>
                <mc:Fallback>
                  <p:oleObj name="Equation" r:id="rId11" imgW="23469600" imgH="19202400" progId="">
                    <p:embed/>
                    <p:pic>
                      <p:nvPicPr>
                        <p:cNvPr id="9" name="对象 8"/>
                        <p:cNvPicPr>
                          <a:picLocks noChangeAspect="1"/>
                        </p:cNvPicPr>
                        <p:nvPr/>
                      </p:nvPicPr>
                      <p:blipFill>
                        <a:blip r:embed="rId12"/>
                        <a:stretch>
                          <a:fillRect/>
                        </a:stretch>
                      </p:blipFill>
                      <p:spPr>
                        <a:xfrm>
                          <a:off x="5252635" y="1549932"/>
                          <a:ext cx="885824" cy="723899"/>
                        </a:xfrm>
                        <a:prstGeom prst="rect">
                          <a:avLst/>
                        </a:prstGeom>
                        <a:noFill/>
                        <a:ln w="9525">
                          <a:noFill/>
                        </a:ln>
                      </p:spPr>
                    </p:pic>
                  </p:oleObj>
                </mc:Fallback>
              </mc:AlternateContent>
            </a:graphicData>
          </a:graphic>
        </p:graphicFrame>
      </p:grpSp>
    </p:spTree>
    <p:extLst>
      <p:ext uri="{BB962C8B-B14F-4D97-AF65-F5344CB8AC3E}">
        <p14:creationId xmlns:p14="http://schemas.microsoft.com/office/powerpoint/2010/main" val="396335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943422"/>
            <a:ext cx="6585476" cy="3416116"/>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动量定理及其应用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动量和冲量</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动量定理的理解和应用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应用动量定理分析流体问题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6" action="ppaction://hlinksldjump"/>
              </a:rPr>
              <a:t>第</a:t>
            </a:r>
            <a:r>
              <a:rPr lang="en-US" altLang="zh-CN" dirty="0">
                <a:latin typeface="微软雅黑" panose="020B0503020204020204" pitchFamily="34" charset="-122"/>
                <a:ea typeface="微软雅黑" panose="020B0503020204020204" pitchFamily="34" charset="-122"/>
                <a:hlinkClick r:id="rId6" action="ppaction://hlinksldjump"/>
              </a:rPr>
              <a:t>2</a:t>
            </a:r>
            <a:r>
              <a:rPr lang="zh-CN" altLang="en-US" dirty="0">
                <a:latin typeface="微软雅黑" panose="020B0503020204020204" pitchFamily="34" charset="-122"/>
                <a:ea typeface="微软雅黑" panose="020B0503020204020204" pitchFamily="34" charset="-122"/>
                <a:hlinkClick r:id="rId6" action="ppaction://hlinksldjump"/>
              </a:rPr>
              <a:t>节  动量守恒定律</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1 </a:t>
            </a:r>
            <a:r>
              <a:rPr lang="zh-CN" altLang="en-US" dirty="0">
                <a:latin typeface="楷体" panose="02010609060101010101" pitchFamily="49" charset="-122"/>
                <a:ea typeface="楷体" panose="02010609060101010101" pitchFamily="49" charset="-122"/>
                <a:hlinkClick r:id="rId7" action="ppaction://hlinksldjump"/>
              </a:rPr>
              <a:t>动量守恒定律的理解和应用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8" action="ppaction://hlinksldjump"/>
              </a:rPr>
              <a:t>要点</a:t>
            </a:r>
            <a:r>
              <a:rPr lang="en-US" altLang="zh-CN" dirty="0">
                <a:latin typeface="楷体" panose="02010609060101010101" pitchFamily="49" charset="-122"/>
                <a:ea typeface="楷体" panose="02010609060101010101" pitchFamily="49" charset="-122"/>
                <a:hlinkClick r:id="rId8" action="ppaction://hlinksldjump"/>
              </a:rPr>
              <a:t>2 </a:t>
            </a:r>
            <a:r>
              <a:rPr lang="zh-CN" altLang="en-US" dirty="0">
                <a:latin typeface="楷体" panose="02010609060101010101" pitchFamily="49" charset="-122"/>
                <a:ea typeface="楷体" panose="02010609060101010101" pitchFamily="49" charset="-122"/>
                <a:hlinkClick r:id="rId8" action="ppaction://hlinksldjump"/>
              </a:rPr>
              <a:t>碰撞问题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3 </a:t>
            </a:r>
            <a:r>
              <a:rPr lang="zh-CN" altLang="en-US" dirty="0">
                <a:latin typeface="楷体" panose="02010609060101010101" pitchFamily="49" charset="-122"/>
                <a:ea typeface="楷体" panose="02010609060101010101" pitchFamily="49" charset="-122"/>
                <a:hlinkClick r:id="rId9" action="ppaction://hlinksldjump"/>
              </a:rPr>
              <a:t>爆炸  反冲  人船模型</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0"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cstate="print"/>
          <a:stretch>
            <a:fillRect/>
          </a:stretch>
        </p:blipFill>
        <p:spPr>
          <a:xfrm>
            <a:off x="3637744" y="2777327"/>
            <a:ext cx="170796" cy="167112"/>
          </a:xfrm>
          <a:prstGeom prst="rect">
            <a:avLst/>
          </a:prstGeom>
        </p:spPr>
      </p:pic>
      <p:grpSp>
        <p:nvGrpSpPr>
          <p:cNvPr id="20" name="组合 19"/>
          <p:cNvGrpSpPr/>
          <p:nvPr/>
        </p:nvGrpSpPr>
        <p:grpSpPr>
          <a:xfrm>
            <a:off x="3576793" y="4420401"/>
            <a:ext cx="6899790" cy="368392"/>
            <a:chOff x="3576793" y="4050464"/>
            <a:chExt cx="6899790" cy="368392"/>
          </a:xfrm>
        </p:grpSpPr>
        <p:sp>
          <p:nvSpPr>
            <p:cNvPr id="22"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3576793" y="4050464"/>
              <a:ext cx="6899790" cy="368392"/>
              <a:chOff x="3576793" y="4050464"/>
              <a:chExt cx="6899790" cy="36839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12</a:t>
                </a:r>
                <a:endParaRPr lang="zh-CN" altLang="en-US" dirty="0"/>
              </a:p>
            </p:txBody>
          </p:sp>
          <p:sp>
            <p:nvSpPr>
              <p:cNvPr id="30" name="文本框 4"/>
              <p:cNvSpPr txBox="1"/>
              <p:nvPr/>
            </p:nvSpPr>
            <p:spPr>
              <a:xfrm>
                <a:off x="4696893" y="4050464"/>
                <a:ext cx="5779690" cy="36839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1" action="ppaction://hlinksldjump"/>
                  </a:rPr>
                  <a:t>动能守恒中的几种常见模型</a:t>
                </a:r>
                <a:endParaRPr lang="zh-CN" altLang="en-US" dirty="0"/>
              </a:p>
            </p:txBody>
          </p:sp>
        </p:grpSp>
      </p:grpSp>
      <p:grpSp>
        <p:nvGrpSpPr>
          <p:cNvPr id="33" name="组合 32"/>
          <p:cNvGrpSpPr/>
          <p:nvPr/>
        </p:nvGrpSpPr>
        <p:grpSpPr>
          <a:xfrm>
            <a:off x="3576793" y="4882980"/>
            <a:ext cx="6899790" cy="368392"/>
            <a:chOff x="3576793" y="4050464"/>
            <a:chExt cx="6899790" cy="368392"/>
          </a:xfrm>
        </p:grpSpPr>
        <p:sp>
          <p:nvSpPr>
            <p:cNvPr id="34"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5" name="组合 41"/>
            <p:cNvGrpSpPr/>
            <p:nvPr/>
          </p:nvGrpSpPr>
          <p:grpSpPr>
            <a:xfrm>
              <a:off x="3576793" y="4050464"/>
              <a:ext cx="6899790" cy="368392"/>
              <a:chOff x="3576793" y="4050464"/>
              <a:chExt cx="6899790" cy="368392"/>
            </a:xfrm>
          </p:grpSpPr>
          <p:sp>
            <p:nvSpPr>
              <p:cNvPr id="36"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13</a:t>
                </a:r>
                <a:endParaRPr lang="zh-CN" altLang="en-US" dirty="0"/>
              </a:p>
            </p:txBody>
          </p:sp>
          <p:sp>
            <p:nvSpPr>
              <p:cNvPr id="37" name="文本框 4"/>
              <p:cNvSpPr txBox="1"/>
              <p:nvPr/>
            </p:nvSpPr>
            <p:spPr>
              <a:xfrm>
                <a:off x="4696893" y="4050464"/>
                <a:ext cx="5779690" cy="36839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2" action="ppaction://hlinksldjump"/>
                  </a:rPr>
                  <a:t>力学三大观点的综合应用</a:t>
                </a:r>
                <a:endParaRPr lang="zh-CN" altLang="en-US" dirty="0">
                  <a:latin typeface="微软雅黑" panose="020B0503020204020204" pitchFamily="34" charset="-122"/>
                  <a:ea typeface="微软雅黑" panose="020B0503020204020204" pitchFamily="34" charset="-122"/>
                </a:endParaRPr>
              </a:p>
            </p:txBody>
          </p:sp>
        </p:grpSp>
      </p:grpSp>
      <p:sp>
        <p:nvSpPr>
          <p:cNvPr id="38" name="文本框 17"/>
          <p:cNvSpPr txBox="1"/>
          <p:nvPr/>
        </p:nvSpPr>
        <p:spPr>
          <a:xfrm>
            <a:off x="3839688" y="5283225"/>
            <a:ext cx="7770890" cy="458704"/>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13" action="ppaction://hlinksldjump"/>
              </a:rPr>
              <a:t>实验</a:t>
            </a:r>
            <a:r>
              <a:rPr lang="en-US" altLang="zh-CN" dirty="0">
                <a:latin typeface="微软雅黑" panose="020B0503020204020204" pitchFamily="34" charset="-122"/>
                <a:ea typeface="微软雅黑" panose="020B0503020204020204" pitchFamily="34" charset="-122"/>
                <a:hlinkClick r:id="rId13" action="ppaction://hlinksldjump"/>
              </a:rPr>
              <a:t>8  </a:t>
            </a:r>
            <a:r>
              <a:rPr lang="zh-CN" altLang="en-US" dirty="0">
                <a:latin typeface="微软雅黑" panose="020B0503020204020204" pitchFamily="34" charset="-122"/>
                <a:ea typeface="微软雅黑" panose="020B0503020204020204" pitchFamily="34" charset="-122"/>
                <a:hlinkClick r:id="rId13" action="ppaction://hlinksldjump"/>
              </a:rPr>
              <a:t>验证动量守恒定律</a:t>
            </a:r>
            <a:endParaRPr lang="zh-CN" altLang="en-US" dirty="0">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10" cstate="print"/>
          <a:stretch>
            <a:fillRect/>
          </a:stretch>
        </p:blipFill>
        <p:spPr>
          <a:xfrm>
            <a:off x="3608637" y="5487577"/>
            <a:ext cx="170796" cy="167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539478" y="467941"/>
            <a:ext cx="11718000" cy="44020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五、非弹性碰撞</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.非弹性碰撞:碰撞结束后,有部分形变,动能有部分损失,则</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1790" kern="0" spc="5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1790" kern="0" spc="759"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k损</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2.完全非弹性碰撞:碰撞结束后,以同一速度运动,形变程度最大,动能损失最大,则</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3090" kern="0" spc="-1363" dirty="0">
                <a:solidFill>
                  <a:srgbClr val="000000"/>
                </a:solidFill>
                <a:latin typeface="Times New Roman" panose="02020603050405020304" pitchFamily="65" charset="-122"/>
                <a:ea typeface="微软雅黑" panose="020B0503020204020204" pitchFamily="34" charset="-122"/>
              </a:rPr>
              <a:t> </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1815" kern="0" baseline="59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3090" kern="0" spc="-1363" dirty="0">
                <a:solidFill>
                  <a:srgbClr val="000000"/>
                </a:solidFill>
                <a:latin typeface="Times New Roman" panose="02020603050405020304" pitchFamily="65" charset="-122"/>
                <a:ea typeface="微软雅黑" panose="020B0503020204020204" pitchFamily="34" charset="-122"/>
              </a:rPr>
              <a:t> </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1815" kern="0" baseline="59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3090" kern="0" spc="-1363"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m</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1815" kern="0" baseline="59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+Δ</a:t>
            </a:r>
            <a:r>
              <a:rPr lang="zh-CN" altLang="en-US" sz="2410" i="1" kern="0" dirty="0">
                <a:solidFill>
                  <a:srgbClr val="000000"/>
                </a:solidFill>
                <a:latin typeface="Times New Roman" panose="02020603050405020304" pitchFamily="65" charset="-122"/>
                <a:ea typeface="微软雅黑" panose="020B0503020204020204" pitchFamily="34" charset="-122"/>
              </a:rPr>
              <a:t>E</a:t>
            </a:r>
            <a:r>
              <a:rPr lang="zh-CN" altLang="en-US" sz="1815" kern="0" baseline="-15000" dirty="0">
                <a:solidFill>
                  <a:srgbClr val="000000"/>
                </a:solidFill>
                <a:latin typeface="Times New Roman" panose="02020603050405020304" pitchFamily="65" charset="-122"/>
                <a:ea typeface="微软雅黑" panose="020B0503020204020204" pitchFamily="34" charset="-122"/>
              </a:rPr>
              <a:t>k损max</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微软雅黑" panose="020B0503020204020204" pitchFamily="34" charset="-122"/>
              </a:rPr>
              <a:t>Δ</a:t>
            </a:r>
            <a:r>
              <a:rPr lang="zh-CN" altLang="en-US" sz="2410" i="1" kern="0" dirty="0">
                <a:solidFill>
                  <a:srgbClr val="000000"/>
                </a:solidFill>
                <a:latin typeface="Times New Roman" panose="02020603050405020304" pitchFamily="65" charset="-122"/>
                <a:ea typeface="微软雅黑" panose="020B0503020204020204" pitchFamily="34" charset="-122"/>
              </a:rPr>
              <a:t>E</a:t>
            </a:r>
            <a:r>
              <a:rPr lang="zh-CN" altLang="en-US" sz="1815" kern="0" baseline="-15000" dirty="0">
                <a:solidFill>
                  <a:srgbClr val="000000"/>
                </a:solidFill>
                <a:latin typeface="Times New Roman" panose="02020603050405020304" pitchFamily="65" charset="-122"/>
                <a:ea typeface="微软雅黑" panose="020B0503020204020204" pitchFamily="34" charset="-122"/>
              </a:rPr>
              <a:t>k损max</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3450" kern="0" spc="9076"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318416597"/>
              </p:ext>
            </p:extLst>
          </p:nvPr>
        </p:nvGraphicFramePr>
        <p:xfrm>
          <a:off x="539478" y="1692077"/>
          <a:ext cx="219075" cy="657225"/>
        </p:xfrm>
        <a:graphic>
          <a:graphicData uri="http://schemas.openxmlformats.org/presentationml/2006/ole">
            <mc:AlternateContent xmlns:mc="http://schemas.openxmlformats.org/markup-compatibility/2006">
              <mc:Choice xmlns:v="urn:schemas-microsoft-com:vml" Requires="v">
                <p:oleObj spid="_x0000_s69714" name="Equation" r:id="rId4" imgW="5791200" imgH="17373600" progId="Equation.DSMT4">
                  <p:embed/>
                </p:oleObj>
              </mc:Choice>
              <mc:Fallback>
                <p:oleObj name="Equation" r:id="rId4" imgW="5791200" imgH="17373600" progId="Equation.DSMT4">
                  <p:embed/>
                  <p:pic>
                    <p:nvPicPr>
                      <p:cNvPr id="6" name="对象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78" y="1692077"/>
                        <a:ext cx="2190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259680370"/>
              </p:ext>
            </p:extLst>
          </p:nvPr>
        </p:nvGraphicFramePr>
        <p:xfrm>
          <a:off x="1044507" y="1835213"/>
          <a:ext cx="295275" cy="380999"/>
        </p:xfrm>
        <a:graphic>
          <a:graphicData uri="http://schemas.openxmlformats.org/presentationml/2006/ole">
            <mc:AlternateContent xmlns:mc="http://schemas.openxmlformats.org/markup-compatibility/2006">
              <mc:Choice xmlns:v="urn:schemas-microsoft-com:vml" Requires="v">
                <p:oleObj spid="_x0000_s69715" name="Equation" r:id="rId6" imgW="7924800" imgH="10058400" progId="Equation.DSMT4">
                  <p:embed/>
                </p:oleObj>
              </mc:Choice>
              <mc:Fallback>
                <p:oleObj name="Equation" r:id="rId6" imgW="7924800" imgH="10058400" progId="Equation.DSMT4">
                  <p:embed/>
                  <p:pic>
                    <p:nvPicPr>
                      <p:cNvPr id="8"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507" y="1835213"/>
                        <a:ext cx="295275" cy="380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77368069"/>
              </p:ext>
            </p:extLst>
          </p:nvPr>
        </p:nvGraphicFramePr>
        <p:xfrm>
          <a:off x="1512355" y="1692077"/>
          <a:ext cx="219075" cy="657225"/>
        </p:xfrm>
        <a:graphic>
          <a:graphicData uri="http://schemas.openxmlformats.org/presentationml/2006/ole">
            <mc:AlternateContent xmlns:mc="http://schemas.openxmlformats.org/markup-compatibility/2006">
              <mc:Choice xmlns:v="urn:schemas-microsoft-com:vml" Requires="v">
                <p:oleObj spid="_x0000_s69716" name="Equation" r:id="rId8" imgW="5791200" imgH="17373600" progId="Equation.DSMT4">
                  <p:embed/>
                </p:oleObj>
              </mc:Choice>
              <mc:Fallback>
                <p:oleObj name="Equation" r:id="rId8" imgW="5791200" imgH="17373600" progId="Equation.DSMT4">
                  <p:embed/>
                  <p:pic>
                    <p:nvPicPr>
                      <p:cNvPr id="10" name="对象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2355" y="1692077"/>
                        <a:ext cx="2190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307706026"/>
              </p:ext>
            </p:extLst>
          </p:nvPr>
        </p:nvGraphicFramePr>
        <p:xfrm>
          <a:off x="2017385" y="1835213"/>
          <a:ext cx="323850" cy="381000"/>
        </p:xfrm>
        <a:graphic>
          <a:graphicData uri="http://schemas.openxmlformats.org/presentationml/2006/ole">
            <mc:AlternateContent xmlns:mc="http://schemas.openxmlformats.org/markup-compatibility/2006">
              <mc:Choice xmlns:v="urn:schemas-microsoft-com:vml" Requires="v">
                <p:oleObj spid="_x0000_s69717" name="Equation" r:id="rId10" imgW="8534400" imgH="10058400" progId="Equation.DSMT4">
                  <p:embed/>
                </p:oleObj>
              </mc:Choice>
              <mc:Fallback>
                <p:oleObj name="Equation" r:id="rId10" imgW="8534400" imgH="10058400" progId="Equation.DSMT4">
                  <p:embed/>
                  <p:pic>
                    <p:nvPicPr>
                      <p:cNvPr id="12" name="对象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7385" y="1835213"/>
                        <a:ext cx="3238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144488923"/>
              </p:ext>
            </p:extLst>
          </p:nvPr>
        </p:nvGraphicFramePr>
        <p:xfrm>
          <a:off x="2513808" y="1692077"/>
          <a:ext cx="219074" cy="657224"/>
        </p:xfrm>
        <a:graphic>
          <a:graphicData uri="http://schemas.openxmlformats.org/presentationml/2006/ole">
            <mc:AlternateContent xmlns:mc="http://schemas.openxmlformats.org/markup-compatibility/2006">
              <mc:Choice xmlns:v="urn:schemas-microsoft-com:vml" Requires="v">
                <p:oleObj spid="_x0000_s69718" name="Equation" r:id="rId12" imgW="5791200" imgH="17373600" progId="Equation.DSMT4">
                  <p:embed/>
                </p:oleObj>
              </mc:Choice>
              <mc:Fallback>
                <p:oleObj name="Equation" r:id="rId12" imgW="5791200" imgH="17373600" progId="Equation.DSMT4">
                  <p:embed/>
                  <p:pic>
                    <p:nvPicPr>
                      <p:cNvPr id="14" name="对象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3808" y="1692077"/>
                        <a:ext cx="21907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036181298"/>
              </p:ext>
            </p:extLst>
          </p:nvPr>
        </p:nvGraphicFramePr>
        <p:xfrm>
          <a:off x="3534185" y="1692077"/>
          <a:ext cx="219074" cy="657224"/>
        </p:xfrm>
        <a:graphic>
          <a:graphicData uri="http://schemas.openxmlformats.org/presentationml/2006/ole">
            <mc:AlternateContent xmlns:mc="http://schemas.openxmlformats.org/markup-compatibility/2006">
              <mc:Choice xmlns:v="urn:schemas-microsoft-com:vml" Requires="v">
                <p:oleObj spid="_x0000_s69719" name="Equation" r:id="rId14" imgW="5791200" imgH="17373600" progId="Equation.DSMT4">
                  <p:embed/>
                </p:oleObj>
              </mc:Choice>
              <mc:Fallback>
                <p:oleObj name="Equation" r:id="rId14" imgW="5791200" imgH="17373600" progId="Equation.DSMT4">
                  <p:embed/>
                  <p:pic>
                    <p:nvPicPr>
                      <p:cNvPr id="16" name="对象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4185" y="1692077"/>
                        <a:ext cx="21907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817472924"/>
              </p:ext>
            </p:extLst>
          </p:nvPr>
        </p:nvGraphicFramePr>
        <p:xfrm>
          <a:off x="539478" y="3561130"/>
          <a:ext cx="219075" cy="657225"/>
        </p:xfrm>
        <a:graphic>
          <a:graphicData uri="http://schemas.openxmlformats.org/presentationml/2006/ole">
            <mc:AlternateContent xmlns:mc="http://schemas.openxmlformats.org/markup-compatibility/2006">
              <mc:Choice xmlns:v="urn:schemas-microsoft-com:vml" Requires="v">
                <p:oleObj spid="_x0000_s69720" name="Equation" r:id="rId16" imgW="5791200" imgH="17373600" progId="Equation.DSMT4">
                  <p:embed/>
                </p:oleObj>
              </mc:Choice>
              <mc:Fallback>
                <p:oleObj name="Equation" r:id="rId16" imgW="5791200" imgH="17373600" progId="Equation.DSMT4">
                  <p:embed/>
                  <p:pic>
                    <p:nvPicPr>
                      <p:cNvPr id="18" name="对象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478" y="3561130"/>
                        <a:ext cx="2190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940681188"/>
              </p:ext>
            </p:extLst>
          </p:nvPr>
        </p:nvGraphicFramePr>
        <p:xfrm>
          <a:off x="1504720" y="3561130"/>
          <a:ext cx="219075" cy="657225"/>
        </p:xfrm>
        <a:graphic>
          <a:graphicData uri="http://schemas.openxmlformats.org/presentationml/2006/ole">
            <mc:AlternateContent xmlns:mc="http://schemas.openxmlformats.org/markup-compatibility/2006">
              <mc:Choice xmlns:v="urn:schemas-microsoft-com:vml" Requires="v">
                <p:oleObj spid="_x0000_s69721" name="Equation" r:id="rId18" imgW="5791200" imgH="17373600" progId="Equation.DSMT4">
                  <p:embed/>
                </p:oleObj>
              </mc:Choice>
              <mc:Fallback>
                <p:oleObj name="Equation" r:id="rId18" imgW="5791200" imgH="17373600" progId="Equation.DSMT4">
                  <p:embed/>
                  <p:pic>
                    <p:nvPicPr>
                      <p:cNvPr id="20" name="对象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04720" y="3561130"/>
                        <a:ext cx="2190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166133630"/>
              </p:ext>
            </p:extLst>
          </p:nvPr>
        </p:nvGraphicFramePr>
        <p:xfrm>
          <a:off x="2483694" y="3555133"/>
          <a:ext cx="219074" cy="657224"/>
        </p:xfrm>
        <a:graphic>
          <a:graphicData uri="http://schemas.openxmlformats.org/presentationml/2006/ole">
            <mc:AlternateContent xmlns:mc="http://schemas.openxmlformats.org/markup-compatibility/2006">
              <mc:Choice xmlns:v="urn:schemas-microsoft-com:vml" Requires="v">
                <p:oleObj spid="_x0000_s69722" name="Equation" r:id="rId20" imgW="5791200" imgH="17373600" progId="Equation.DSMT4">
                  <p:embed/>
                </p:oleObj>
              </mc:Choice>
              <mc:Fallback>
                <p:oleObj name="Equation" r:id="rId20" imgW="5791200" imgH="17373600" progId="Equation.DSMT4">
                  <p:embed/>
                  <p:pic>
                    <p:nvPicPr>
                      <p:cNvPr id="22" name="对象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83694" y="3555133"/>
                        <a:ext cx="21907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979714076"/>
              </p:ext>
            </p:extLst>
          </p:nvPr>
        </p:nvGraphicFramePr>
        <p:xfrm>
          <a:off x="1588663" y="4279649"/>
          <a:ext cx="1590675" cy="761999"/>
        </p:xfrm>
        <a:graphic>
          <a:graphicData uri="http://schemas.openxmlformats.org/presentationml/2006/ole">
            <mc:AlternateContent xmlns:mc="http://schemas.openxmlformats.org/markup-compatibility/2006">
              <mc:Choice xmlns:v="urn:schemas-microsoft-com:vml" Requires="v">
                <p:oleObj spid="_x0000_s69723" name="Equation" r:id="rId22" imgW="42062400" imgH="20116800" progId="Equation.DSMT4">
                  <p:embed/>
                </p:oleObj>
              </mc:Choice>
              <mc:Fallback>
                <p:oleObj name="Equation" r:id="rId22" imgW="42062400" imgH="20116800" progId="Equation.DSMT4">
                  <p:embed/>
                  <p:pic>
                    <p:nvPicPr>
                      <p:cNvPr id="24" name="对象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663" y="4279649"/>
                        <a:ext cx="1590675" cy="761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088702" cy="104983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DE0000"/>
                </a:solidFill>
                <a:ea typeface="微软雅黑" panose="020B0503020204020204" pitchFamily="34" charset="-122"/>
              </a:rPr>
              <a:t>例   </a:t>
            </a:r>
            <a:r>
              <a:rPr lang="zh-CN" altLang="en-US" sz="2410" kern="0" dirty="0">
                <a:latin typeface="Times New Roman" panose="02020603050405020304" pitchFamily="65" charset="-122"/>
                <a:ea typeface="华文细黑" panose="02010600040101010101" pitchFamily="65" charset="-122"/>
              </a:rPr>
              <a:t>质量为</a:t>
            </a:r>
            <a:r>
              <a:rPr lang="zh-CN" altLang="en-US" sz="2410" i="1" kern="0" dirty="0">
                <a:latin typeface="Times New Roman" panose="02020603050405020304" pitchFamily="65" charset="-122"/>
                <a:ea typeface="华文细黑" panose="02010600040101010101" pitchFamily="65" charset="-122"/>
              </a:rPr>
              <a:t>m</a:t>
            </a:r>
            <a:r>
              <a:rPr lang="zh-CN" altLang="en-US" sz="1815" i="1" kern="0" baseline="-15000" dirty="0">
                <a:latin typeface="Times New Roman" panose="02020603050405020304" pitchFamily="65" charset="-122"/>
                <a:ea typeface="华文细黑" panose="02010600040101010101" pitchFamily="65" charset="-122"/>
              </a:rPr>
              <a:t>A</a:t>
            </a:r>
            <a:r>
              <a:rPr lang="zh-CN" altLang="en-US" sz="2410" kern="0" dirty="0">
                <a:latin typeface="Times New Roman" panose="02020603050405020304" pitchFamily="65" charset="-122"/>
                <a:ea typeface="华文细黑" panose="02010600040101010101" pitchFamily="65" charset="-122"/>
              </a:rPr>
              <a:t>、初速度为</a:t>
            </a:r>
            <a:r>
              <a:rPr lang="zh-CN" altLang="en-US" sz="2410" i="1" kern="0" dirty="0">
                <a:latin typeface="Times New Roman" panose="02020603050405020304" pitchFamily="65" charset="-122"/>
                <a:ea typeface="华文细黑" panose="02010600040101010101" pitchFamily="65" charset="-122"/>
              </a:rPr>
              <a:t>v</a:t>
            </a:r>
            <a:r>
              <a:rPr lang="zh-CN" altLang="en-US" sz="1815" kern="0" baseline="-15000" dirty="0">
                <a:latin typeface="Times New Roman" panose="02020603050405020304" pitchFamily="65" charset="-122"/>
                <a:ea typeface="华文细黑" panose="02010600040101010101" pitchFamily="65" charset="-122"/>
              </a:rPr>
              <a:t>0</a:t>
            </a:r>
            <a:r>
              <a:rPr lang="zh-CN" altLang="en-US" sz="2410" kern="0" dirty="0">
                <a:latin typeface="Times New Roman" panose="02020603050405020304" pitchFamily="65" charset="-122"/>
                <a:ea typeface="华文细黑" panose="02010600040101010101" pitchFamily="65" charset="-122"/>
              </a:rPr>
              <a:t>的物体</a:t>
            </a:r>
            <a:r>
              <a:rPr lang="zh-CN" altLang="en-US" sz="2410" i="1" kern="0" dirty="0">
                <a:latin typeface="Times New Roman" panose="02020603050405020304" pitchFamily="65" charset="-122"/>
                <a:ea typeface="华文细黑" panose="02010600040101010101" pitchFamily="65" charset="-122"/>
              </a:rPr>
              <a:t>A</a:t>
            </a:r>
            <a:r>
              <a:rPr lang="zh-CN" altLang="en-US" sz="2410" kern="0" dirty="0">
                <a:latin typeface="Times New Roman" panose="02020603050405020304" pitchFamily="65" charset="-122"/>
                <a:ea typeface="华文细黑" panose="02010600040101010101" pitchFamily="65" charset="-122"/>
              </a:rPr>
              <a:t>与静止的质量为</a:t>
            </a:r>
            <a:r>
              <a:rPr lang="zh-CN" altLang="en-US" sz="2410" i="1" kern="0" dirty="0">
                <a:latin typeface="Times New Roman" panose="02020603050405020304" pitchFamily="65" charset="-122"/>
                <a:ea typeface="华文细黑" panose="02010600040101010101" pitchFamily="65" charset="-122"/>
              </a:rPr>
              <a:t>m</a:t>
            </a:r>
            <a:r>
              <a:rPr lang="zh-CN" altLang="en-US" sz="1815" i="1" kern="0" baseline="-15000" dirty="0">
                <a:latin typeface="Times New Roman" panose="02020603050405020304" pitchFamily="65" charset="-122"/>
                <a:ea typeface="华文细黑" panose="02010600040101010101" pitchFamily="65" charset="-122"/>
              </a:rPr>
              <a:t>B</a:t>
            </a:r>
            <a:r>
              <a:rPr lang="zh-CN" altLang="en-US" sz="2410" kern="0" dirty="0">
                <a:latin typeface="Times New Roman" panose="02020603050405020304" pitchFamily="65" charset="-122"/>
                <a:ea typeface="华文细黑" panose="02010600040101010101" pitchFamily="65" charset="-122"/>
              </a:rPr>
              <a:t>的物体</a:t>
            </a:r>
            <a:r>
              <a:rPr lang="zh-CN" altLang="en-US" sz="2410" i="1" kern="0" dirty="0">
                <a:latin typeface="Times New Roman" panose="02020603050405020304" pitchFamily="65" charset="-122"/>
                <a:ea typeface="华文细黑" panose="02010600040101010101" pitchFamily="65" charset="-122"/>
              </a:rPr>
              <a:t>B</a:t>
            </a:r>
            <a:r>
              <a:rPr lang="zh-CN" altLang="en-US" sz="2410" kern="0" dirty="0">
                <a:latin typeface="Times New Roman" panose="02020603050405020304" pitchFamily="65" charset="-122"/>
                <a:ea typeface="华文细黑" panose="02010600040101010101" pitchFamily="65" charset="-122"/>
              </a:rPr>
              <a:t>发生碰撞,碰撞后物体</a:t>
            </a:r>
            <a:r>
              <a:rPr lang="zh-CN" altLang="en-US" sz="2410" i="1" kern="0" dirty="0">
                <a:latin typeface="Times New Roman" panose="02020603050405020304" pitchFamily="65" charset="-122"/>
                <a:ea typeface="华文细黑" panose="02010600040101010101" pitchFamily="65" charset="-122"/>
              </a:rPr>
              <a:t>B</a:t>
            </a:r>
            <a:r>
              <a:rPr lang="zh-CN" altLang="en-US" sz="2410" kern="0" dirty="0">
                <a:latin typeface="Times New Roman" panose="02020603050405020304" pitchFamily="65" charset="-122"/>
                <a:ea typeface="华文细黑" panose="02010600040101010101" pitchFamily="65" charset="-122"/>
              </a:rPr>
              <a:t>的速度范围为</a:t>
            </a:r>
            <a:r>
              <a:rPr lang="zh-CN" altLang="en-US" sz="2410" u="sng" kern="0" dirty="0">
                <a:latin typeface="Times New Roman" panose="02020603050405020304" pitchFamily="65" charset="-122"/>
                <a:ea typeface="华文细黑" panose="02010600040101010101" pitchFamily="65" charset="-122"/>
              </a:rPr>
              <a:t>　　　    </a:t>
            </a:r>
            <a:r>
              <a:rPr lang="zh-CN" altLang="en-US" sz="2410" kern="0" dirty="0">
                <a:latin typeface="黑体" panose="02010609060101010101" pitchFamily="65" charset="-122"/>
                <a:ea typeface="华文细黑" panose="02010600040101010101" pitchFamily="65" charset="-122"/>
              </a:rPr>
              <a:t>≤</a:t>
            </a:r>
            <a:r>
              <a:rPr lang="zh-CN" altLang="en-US" sz="2410" i="1" kern="0" dirty="0">
                <a:latin typeface="Times New Roman" panose="02020603050405020304" pitchFamily="65" charset="-122"/>
                <a:ea typeface="华文细黑" panose="02010600040101010101" pitchFamily="65" charset="-122"/>
              </a:rPr>
              <a:t>v</a:t>
            </a:r>
            <a:r>
              <a:rPr lang="zh-CN" altLang="en-US" sz="1815" i="1" kern="0" baseline="-15000" dirty="0">
                <a:latin typeface="Times New Roman" panose="02020603050405020304" pitchFamily="65" charset="-122"/>
                <a:ea typeface="华文细黑" panose="02010600040101010101" pitchFamily="65" charset="-122"/>
              </a:rPr>
              <a:t>B</a:t>
            </a:r>
            <a:r>
              <a:rPr lang="zh-CN" altLang="en-US" sz="2410" kern="0" dirty="0">
                <a:latin typeface="黑体" panose="02010609060101010101" pitchFamily="65" charset="-122"/>
                <a:ea typeface="华文细黑" panose="02010600040101010101" pitchFamily="65" charset="-122"/>
              </a:rPr>
              <a:t>≤</a:t>
            </a:r>
            <a:r>
              <a:rPr lang="zh-CN" altLang="en-US" sz="2410" u="sng" kern="0"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a:t>
            </a:r>
            <a:endParaRPr lang="zh-CN" altLang="en-US" dirty="0"/>
          </a:p>
        </p:txBody>
      </p:sp>
      <p:grpSp>
        <p:nvGrpSpPr>
          <p:cNvPr id="3" name="组合 2"/>
          <p:cNvGrpSpPr/>
          <p:nvPr/>
        </p:nvGrpSpPr>
        <p:grpSpPr>
          <a:xfrm>
            <a:off x="584899" y="1900486"/>
            <a:ext cx="5256054" cy="852963"/>
            <a:chOff x="468000" y="648000"/>
            <a:chExt cx="5256054" cy="852963"/>
          </a:xfrm>
        </p:grpSpPr>
        <p:sp>
          <p:nvSpPr>
            <p:cNvPr id="4" name="TextBox 2"/>
            <p:cNvSpPr txBox="1"/>
            <p:nvPr/>
          </p:nvSpPr>
          <p:spPr>
            <a:xfrm>
              <a:off x="468000" y="648000"/>
              <a:ext cx="5256054" cy="6740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a:t>
              </a:r>
              <a:r>
                <a:rPr lang="zh-CN" altLang="en-US" sz="3315" kern="0" spc="4407"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    </a:t>
              </a:r>
              <a:r>
                <a:rPr lang="zh-CN" altLang="en-US" sz="3315" kern="0" spc="4407"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pSp>
          <p:nvGrpSpPr>
            <p:cNvPr id="5" name="组合 5"/>
            <p:cNvGrpSpPr/>
            <p:nvPr/>
          </p:nvGrpSpPr>
          <p:grpSpPr>
            <a:xfrm>
              <a:off x="1386000" y="777063"/>
              <a:ext cx="2479289" cy="723900"/>
              <a:chOff x="1386000" y="777063"/>
              <a:chExt cx="2479289" cy="723900"/>
            </a:xfrm>
          </p:grpSpPr>
          <p:graphicFrame>
            <p:nvGraphicFramePr>
              <p:cNvPr id="6" name="对象 3"/>
              <p:cNvGraphicFramePr>
                <a:graphicFrameLocks noChangeAspect="1"/>
              </p:cNvGraphicFramePr>
              <p:nvPr/>
            </p:nvGraphicFramePr>
            <p:xfrm>
              <a:off x="1386000" y="777063"/>
              <a:ext cx="981074" cy="723900"/>
            </p:xfrm>
            <a:graphic>
              <a:graphicData uri="http://schemas.openxmlformats.org/presentationml/2006/ole">
                <mc:AlternateContent xmlns:mc="http://schemas.openxmlformats.org/markup-compatibility/2006">
                  <mc:Choice xmlns:v="urn:schemas-microsoft-com:vml" Requires="v">
                    <p:oleObj spid="_x0000_s12369" name="Equation" r:id="rId4" imgW="25908000" imgH="19202400" progId="">
                      <p:embed/>
                    </p:oleObj>
                  </mc:Choice>
                  <mc:Fallback>
                    <p:oleObj name="Equation" r:id="rId4" imgW="25908000" imgH="19202400" progId="">
                      <p:embed/>
                      <p:pic>
                        <p:nvPicPr>
                          <p:cNvPr id="0" name="图片 12288"/>
                          <p:cNvPicPr>
                            <a:picLocks noChangeAspect="1"/>
                          </p:cNvPicPr>
                          <p:nvPr/>
                        </p:nvPicPr>
                        <p:blipFill>
                          <a:blip r:embed="rId5"/>
                          <a:stretch>
                            <a:fillRect/>
                          </a:stretch>
                        </p:blipFill>
                        <p:spPr>
                          <a:xfrm>
                            <a:off x="1386000" y="777063"/>
                            <a:ext cx="981074"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83191496"/>
                  </p:ext>
                </p:extLst>
              </p:nvPr>
            </p:nvGraphicFramePr>
            <p:xfrm>
              <a:off x="2884215" y="777063"/>
              <a:ext cx="981074" cy="723900"/>
            </p:xfrm>
            <a:graphic>
              <a:graphicData uri="http://schemas.openxmlformats.org/presentationml/2006/ole">
                <mc:AlternateContent xmlns:mc="http://schemas.openxmlformats.org/markup-compatibility/2006">
                  <mc:Choice xmlns:v="urn:schemas-microsoft-com:vml" Requires="v">
                    <p:oleObj spid="_x0000_s12370" name="Equation" r:id="rId6" imgW="25908000" imgH="19202400" progId="Equation.DSMT4">
                      <p:embed/>
                    </p:oleObj>
                  </mc:Choice>
                  <mc:Fallback>
                    <p:oleObj name="Equation" r:id="rId6" imgW="25908000" imgH="19202400" progId="Equation.DSMT4">
                      <p:embed/>
                      <p:pic>
                        <p:nvPicPr>
                          <p:cNvPr id="0" name="图片 12289"/>
                          <p:cNvPicPr>
                            <a:picLocks noChangeAspect="1"/>
                          </p:cNvPicPr>
                          <p:nvPr/>
                        </p:nvPicPr>
                        <p:blipFill>
                          <a:blip r:embed="rId7"/>
                          <a:stretch>
                            <a:fillRect/>
                          </a:stretch>
                        </p:blipFill>
                        <p:spPr>
                          <a:xfrm>
                            <a:off x="2884215" y="777063"/>
                            <a:ext cx="981074" cy="723900"/>
                          </a:xfrm>
                          <a:prstGeom prst="rect">
                            <a:avLst/>
                          </a:prstGeom>
                          <a:noFill/>
                          <a:ln w="9525">
                            <a:noFill/>
                          </a:ln>
                        </p:spPr>
                      </p:pic>
                    </p:oleObj>
                  </mc:Fallback>
                </mc:AlternateContent>
              </a:graphicData>
            </a:graphic>
          </p:graphicFrame>
        </p:grpSp>
      </p:grpSp>
      <p:grpSp>
        <p:nvGrpSpPr>
          <p:cNvPr id="8" name="组合 7"/>
          <p:cNvGrpSpPr/>
          <p:nvPr/>
        </p:nvGrpSpPr>
        <p:grpSpPr>
          <a:xfrm>
            <a:off x="468000" y="3004769"/>
            <a:ext cx="11520750" cy="2118042"/>
            <a:chOff x="468000" y="648000"/>
            <a:chExt cx="11520750" cy="2118042"/>
          </a:xfrm>
        </p:grpSpPr>
        <p:sp>
          <p:nvSpPr>
            <p:cNvPr id="9" name="TextBox 2"/>
            <p:cNvSpPr txBox="1"/>
            <p:nvPr/>
          </p:nvSpPr>
          <p:spPr>
            <a:xfrm>
              <a:off x="468000" y="648000"/>
              <a:ext cx="11520750" cy="19958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与静止的物体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发生碰撞,当发生完全非弹性碰撞时损失的机械能最多,物</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的速度最小,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40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;当发生弹性碰撞时,物体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的速度最大,</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40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。碰后</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的速度范围为</a:t>
              </a:r>
              <a:r>
                <a:rPr lang="zh-CN" altLang="en-US" sz="3315" kern="0" spc="440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40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0" name="对象 9"/>
            <p:cNvGraphicFramePr>
              <a:graphicFrameLocks noChangeAspect="1"/>
            </p:cNvGraphicFramePr>
            <p:nvPr/>
          </p:nvGraphicFramePr>
          <p:xfrm>
            <a:off x="2963247" y="1277129"/>
            <a:ext cx="981074" cy="723900"/>
          </p:xfrm>
          <a:graphic>
            <a:graphicData uri="http://schemas.openxmlformats.org/presentationml/2006/ole">
              <mc:AlternateContent xmlns:mc="http://schemas.openxmlformats.org/markup-compatibility/2006">
                <mc:Choice xmlns:v="urn:schemas-microsoft-com:vml" Requires="v">
                  <p:oleObj spid="_x0000_s12371" name="Equation" r:id="rId8" imgW="25908000" imgH="19202400" progId="">
                    <p:embed/>
                  </p:oleObj>
                </mc:Choice>
                <mc:Fallback>
                  <p:oleObj name="Equation" r:id="rId8" imgW="25908000" imgH="19202400" progId="">
                    <p:embed/>
                    <p:pic>
                      <p:nvPicPr>
                        <p:cNvPr id="0" name="图片 12290"/>
                        <p:cNvPicPr>
                          <a:picLocks noChangeAspect="1"/>
                        </p:cNvPicPr>
                        <p:nvPr/>
                      </p:nvPicPr>
                      <p:blipFill>
                        <a:blip r:embed="rId9"/>
                        <a:stretch>
                          <a:fillRect/>
                        </a:stretch>
                      </p:blipFill>
                      <p:spPr>
                        <a:xfrm>
                          <a:off x="2963247" y="1277129"/>
                          <a:ext cx="981074"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566227" y="1277129"/>
            <a:ext cx="981075" cy="723900"/>
          </p:xfrm>
          <a:graphic>
            <a:graphicData uri="http://schemas.openxmlformats.org/presentationml/2006/ole">
              <mc:AlternateContent xmlns:mc="http://schemas.openxmlformats.org/markup-compatibility/2006">
                <mc:Choice xmlns:v="urn:schemas-microsoft-com:vml" Requires="v">
                  <p:oleObj spid="_x0000_s12372" name="Equation" r:id="rId10" imgW="25908000" imgH="19202400" progId="">
                    <p:embed/>
                  </p:oleObj>
                </mc:Choice>
                <mc:Fallback>
                  <p:oleObj name="Equation" r:id="rId10" imgW="25908000" imgH="19202400" progId="">
                    <p:embed/>
                    <p:pic>
                      <p:nvPicPr>
                        <p:cNvPr id="0" name="图片 12291"/>
                        <p:cNvPicPr>
                          <a:picLocks noChangeAspect="1"/>
                        </p:cNvPicPr>
                        <p:nvPr/>
                      </p:nvPicPr>
                      <p:blipFill>
                        <a:blip r:embed="rId11"/>
                        <a:stretch>
                          <a:fillRect/>
                        </a:stretch>
                      </p:blipFill>
                      <p:spPr>
                        <a:xfrm>
                          <a:off x="9566227" y="1277129"/>
                          <a:ext cx="981075"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099689" y="2042142"/>
            <a:ext cx="981075" cy="723900"/>
          </p:xfrm>
          <a:graphic>
            <a:graphicData uri="http://schemas.openxmlformats.org/presentationml/2006/ole">
              <mc:AlternateContent xmlns:mc="http://schemas.openxmlformats.org/markup-compatibility/2006">
                <mc:Choice xmlns:v="urn:schemas-microsoft-com:vml" Requires="v">
                  <p:oleObj spid="_x0000_s12373" name="Equation" r:id="rId12" imgW="25908000" imgH="19202400" progId="">
                    <p:embed/>
                  </p:oleObj>
                </mc:Choice>
                <mc:Fallback>
                  <p:oleObj name="Equation" r:id="rId12" imgW="25908000" imgH="19202400" progId="">
                    <p:embed/>
                    <p:pic>
                      <p:nvPicPr>
                        <p:cNvPr id="0" name="图片 12292"/>
                        <p:cNvPicPr>
                          <a:picLocks noChangeAspect="1"/>
                        </p:cNvPicPr>
                        <p:nvPr/>
                      </p:nvPicPr>
                      <p:blipFill>
                        <a:blip r:embed="rId13"/>
                        <a:stretch>
                          <a:fillRect/>
                        </a:stretch>
                      </p:blipFill>
                      <p:spPr>
                        <a:xfrm>
                          <a:off x="3099689" y="2042142"/>
                          <a:ext cx="981075" cy="7239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859879" y="2042142"/>
            <a:ext cx="981074" cy="723900"/>
          </p:xfrm>
          <a:graphic>
            <a:graphicData uri="http://schemas.openxmlformats.org/presentationml/2006/ole">
              <mc:AlternateContent xmlns:mc="http://schemas.openxmlformats.org/markup-compatibility/2006">
                <mc:Choice xmlns:v="urn:schemas-microsoft-com:vml" Requires="v">
                  <p:oleObj spid="_x0000_s12374" name="Equation" r:id="rId14" imgW="25908000" imgH="19202400" progId="">
                    <p:embed/>
                  </p:oleObj>
                </mc:Choice>
                <mc:Fallback>
                  <p:oleObj name="Equation" r:id="rId14" imgW="25908000" imgH="19202400" progId="">
                    <p:embed/>
                    <p:pic>
                      <p:nvPicPr>
                        <p:cNvPr id="0" name="图片 12293"/>
                        <p:cNvPicPr>
                          <a:picLocks noChangeAspect="1"/>
                        </p:cNvPicPr>
                        <p:nvPr/>
                      </p:nvPicPr>
                      <p:blipFill>
                        <a:blip r:embed="rId15"/>
                        <a:stretch>
                          <a:fillRect/>
                        </a:stretch>
                      </p:blipFill>
                      <p:spPr>
                        <a:xfrm>
                          <a:off x="4859879" y="2042142"/>
                          <a:ext cx="981074" cy="723900"/>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108773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爆炸　反冲　人船模型</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一、爆炸问题</a:t>
            </a:r>
            <a:endParaRPr lang="zh-CN" altLang="en-US" b="1" dirty="0"/>
          </a:p>
        </p:txBody>
      </p:sp>
      <p:graphicFrame>
        <p:nvGraphicFramePr>
          <p:cNvPr id="11" name="表格 2"/>
          <p:cNvGraphicFramePr>
            <a:graphicFrameLocks noGrp="1"/>
          </p:cNvGraphicFramePr>
          <p:nvPr>
            <p:extLst>
              <p:ext uri="{D42A27DB-BD31-4B8C-83A1-F6EECF244321}">
                <p14:modId xmlns:p14="http://schemas.microsoft.com/office/powerpoint/2010/main" val="1681756912"/>
              </p:ext>
            </p:extLst>
          </p:nvPr>
        </p:nvGraphicFramePr>
        <p:xfrm>
          <a:off x="468000" y="1757560"/>
          <a:ext cx="11016694" cy="2901952"/>
        </p:xfrm>
        <a:graphic>
          <a:graphicData uri="http://schemas.openxmlformats.org/drawingml/2006/table">
            <a:tbl>
              <a:tblPr/>
              <a:tblGrid>
                <a:gridCol w="829748">
                  <a:extLst>
                    <a:ext uri="{9D8B030D-6E8A-4147-A177-3AD203B41FA5}">
                      <a16:colId xmlns:a16="http://schemas.microsoft.com/office/drawing/2014/main" val="20000"/>
                    </a:ext>
                  </a:extLst>
                </a:gridCol>
                <a:gridCol w="1113938">
                  <a:extLst>
                    <a:ext uri="{9D8B030D-6E8A-4147-A177-3AD203B41FA5}">
                      <a16:colId xmlns:a16="http://schemas.microsoft.com/office/drawing/2014/main" val="20001"/>
                    </a:ext>
                  </a:extLst>
                </a:gridCol>
                <a:gridCol w="9073008">
                  <a:extLst>
                    <a:ext uri="{9D8B030D-6E8A-4147-A177-3AD203B41FA5}">
                      <a16:colId xmlns:a16="http://schemas.microsoft.com/office/drawing/2014/main" val="20002"/>
                    </a:ext>
                  </a:extLst>
                </a:gridCol>
              </a:tblGrid>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概念</a:t>
                      </a:r>
                    </a:p>
                  </a:txBody>
                  <a:tcPr marL="45720" marR="45720" anchor="ctr">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一个物体由于内力的巨大作用而分为两个或两个以上物体的过程</a:t>
                      </a:r>
                    </a:p>
                  </a:txBody>
                  <a:tcPr marL="45720" marR="45720" anchor="ctr"/>
                </a:tc>
                <a:tc hMerge="1">
                  <a:txBody>
                    <a:bodyPr/>
                    <a:lstStyle/>
                    <a:p>
                      <a:endParaRPr lang="zh-CN"/>
                    </a:p>
                  </a:txBody>
                  <a:tcPr marL="45720" marR="45720"/>
                </a:tc>
                <a:extLst>
                  <a:ext uri="{0D108BD9-81ED-4DB2-BD59-A6C34878D82A}">
                    <a16:rowId xmlns:a16="http://schemas.microsoft.com/office/drawing/2014/main" val="10000"/>
                  </a:ext>
                </a:extLst>
              </a:tr>
              <a:tr h="0">
                <a:tc rowSpan="3">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特点</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动量守恒</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由于爆炸是在极短时间内完成的,爆炸物体间的相互作用力远大于受到的外力,所以在爆炸过程中,系统的动量守恒</a:t>
                      </a:r>
                    </a:p>
                  </a:txBody>
                  <a:tcPr marL="45720" marR="45720"/>
                </a:tc>
                <a:extLst>
                  <a:ext uri="{0D108BD9-81ED-4DB2-BD59-A6C34878D82A}">
                    <a16:rowId xmlns:a16="http://schemas.microsoft.com/office/drawing/2014/main" val="10001"/>
                  </a:ext>
                </a:extLst>
              </a:tr>
              <a:tr h="0">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动能增加</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在爆炸过程中,因为有其他形式的能量转化为动能,所以</a:t>
                      </a:r>
                      <a:r>
                        <a:rPr lang="zh-CN" altLang="en-US" sz="2010" u="sng" kern="0" dirty="0">
                          <a:solidFill>
                            <a:srgbClr val="000000"/>
                          </a:solidFill>
                          <a:latin typeface="Times New Roman" panose="02020603050405020304" pitchFamily="65" charset="-122"/>
                          <a:ea typeface="华文细黑" panose="02010600040101010101" pitchFamily="65" charset="-122"/>
                        </a:rPr>
                        <a:t>爆炸后系统的总动能增加</a:t>
                      </a:r>
                    </a:p>
                  </a:txBody>
                  <a:tcPr marL="45720" marR="45720"/>
                </a:tc>
                <a:extLst>
                  <a:ext uri="{0D108BD9-81ED-4DB2-BD59-A6C34878D82A}">
                    <a16:rowId xmlns:a16="http://schemas.microsoft.com/office/drawing/2014/main" val="10002"/>
                  </a:ext>
                </a:extLst>
              </a:tr>
              <a:tr h="0">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位置不变</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爆炸的时间极短,因而在爆炸过程中,物体产生的位移很小,一般忽略不计,即认为位置不变</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二、反冲现象</a:t>
            </a:r>
            <a:endParaRPr lang="zh-CN" altLang="en-US" b="1"/>
          </a:p>
        </p:txBody>
      </p:sp>
      <p:graphicFrame>
        <p:nvGraphicFramePr>
          <p:cNvPr id="3" name="表格 2"/>
          <p:cNvGraphicFramePr>
            <a:graphicFrameLocks noGrp="1"/>
          </p:cNvGraphicFramePr>
          <p:nvPr>
            <p:extLst>
              <p:ext uri="{D42A27DB-BD31-4B8C-83A1-F6EECF244321}">
                <p14:modId xmlns:p14="http://schemas.microsoft.com/office/powerpoint/2010/main" val="1194626629"/>
              </p:ext>
            </p:extLst>
          </p:nvPr>
        </p:nvGraphicFramePr>
        <p:xfrm>
          <a:off x="468000" y="1294677"/>
          <a:ext cx="11268000" cy="2901952"/>
        </p:xfrm>
        <a:graphic>
          <a:graphicData uri="http://schemas.openxmlformats.org/drawingml/2006/table">
            <a:tbl>
              <a:tblPr/>
              <a:tblGrid>
                <a:gridCol w="1258376">
                  <a:extLst>
                    <a:ext uri="{9D8B030D-6E8A-4147-A177-3AD203B41FA5}">
                      <a16:colId xmlns:a16="http://schemas.microsoft.com/office/drawing/2014/main" val="20000"/>
                    </a:ext>
                  </a:extLst>
                </a:gridCol>
                <a:gridCol w="1117358">
                  <a:extLst>
                    <a:ext uri="{9D8B030D-6E8A-4147-A177-3AD203B41FA5}">
                      <a16:colId xmlns:a16="http://schemas.microsoft.com/office/drawing/2014/main" val="20001"/>
                    </a:ext>
                  </a:extLst>
                </a:gridCol>
                <a:gridCol w="8892266">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概念</a:t>
                      </a:r>
                    </a:p>
                  </a:txBody>
                  <a:tcPr marL="45720" marR="45720" anchor="ctr">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根据动量守恒定律,如果一个静止的物体在内力的作用下分裂为两部分,一部分向某个方向运动,另一部分必然向相反的方向运动</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作用原理</a:t>
                      </a:r>
                    </a:p>
                  </a:txBody>
                  <a:tcPr marL="45720" marR="45720" anchor="ctr">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反冲运动是系统内物体之间的作用力和反作用力产生的效果</a:t>
                      </a:r>
                    </a:p>
                  </a:txBody>
                  <a:tcPr marL="45720" marR="45720"/>
                </a:tc>
                <a:tc hMerge="1">
                  <a:txBody>
                    <a:bodyPr/>
                    <a:lstStyle/>
                    <a:p>
                      <a:endParaRPr lang="zh-CN"/>
                    </a:p>
                  </a:txBody>
                  <a:tcPr marL="45720" marR="45720"/>
                </a:tc>
                <a:extLst>
                  <a:ext uri="{0D108BD9-81ED-4DB2-BD59-A6C34878D82A}">
                    <a16:rowId xmlns:a16="http://schemas.microsoft.com/office/drawing/2014/main" val="10001"/>
                  </a:ext>
                </a:extLst>
              </a:tr>
              <a:tr h="0">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特点</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动量守恒</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反冲运动中系统不受外力或内力远大于外力,所以反冲运动遵循动量守恒定律</a:t>
                      </a:r>
                    </a:p>
                  </a:txBody>
                  <a:tcPr marL="45720" marR="45720"/>
                </a:tc>
                <a:extLst>
                  <a:ext uri="{0D108BD9-81ED-4DB2-BD59-A6C34878D82A}">
                    <a16:rowId xmlns:a16="http://schemas.microsoft.com/office/drawing/2014/main" val="10002"/>
                  </a:ext>
                </a:extLst>
              </a:tr>
              <a:tr h="0">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动能增加</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反冲运动中,作用力与反作用力均做正功,有其他形式的能转化为动能,所以系统的总动能增加</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2"/>
            <a:ext cx="11831400" cy="2810321"/>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三、人船模型</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1.模型图示</a:t>
            </a:r>
            <a:endParaRPr lang="en-US" altLang="zh-CN" sz="2410" b="1"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2.模型特点</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(1)两者满足动量守恒定律:</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人</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船</a:t>
            </a:r>
            <a:r>
              <a:rPr lang="zh-CN" altLang="en-US" sz="2410" kern="0" dirty="0">
                <a:solidFill>
                  <a:srgbClr val="000000"/>
                </a:solidFill>
                <a:latin typeface="Times New Roman" panose="02020603050405020304" pitchFamily="65" charset="-122"/>
                <a:ea typeface="华文细黑" panose="02010600040101010101" pitchFamily="65" charset="-122"/>
              </a:rPr>
              <a:t>=0。</a:t>
            </a:r>
            <a:endParaRPr lang="zh-CN" altLang="en-US" dirty="0"/>
          </a:p>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(2)两者的位移大小满足:</a:t>
            </a:r>
            <a:r>
              <a:rPr lang="zh-CN" altLang="en-US" sz="2410" i="1" kern="0" dirty="0">
                <a:solidFill>
                  <a:srgbClr val="000000"/>
                </a:solidFill>
                <a:latin typeface="Times New Roman" panose="02020603050405020304" pitchFamily="65" charset="-122"/>
                <a:ea typeface="华文细黑" panose="02010600040101010101" pitchFamily="65" charset="-122"/>
              </a:rPr>
              <a:t> m</a:t>
            </a:r>
            <a:r>
              <a:rPr lang="en-US" altLang="zh-CN"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人</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en-US" altLang="zh-CN"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船</a:t>
            </a:r>
            <a:r>
              <a:rPr lang="zh-CN" altLang="en-US" sz="2410" kern="0" dirty="0">
                <a:solidFill>
                  <a:srgbClr val="000000"/>
                </a:solidFill>
                <a:latin typeface="Times New Roman" panose="02020603050405020304" pitchFamily="65" charset="-122"/>
                <a:ea typeface="华文细黑" panose="02010600040101010101" pitchFamily="65" charset="-122"/>
              </a:rPr>
              <a:t>=0,  </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人</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船</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,得</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20000"/>
              </a:lnSpc>
              <a:spcBef>
                <a:spcPts val="145"/>
              </a:spcBef>
            </a:pP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人</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286"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船</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286"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4.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541132" y="683965"/>
            <a:ext cx="2321793" cy="2420292"/>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103124363"/>
              </p:ext>
            </p:extLst>
          </p:nvPr>
        </p:nvGraphicFramePr>
        <p:xfrm>
          <a:off x="953989" y="2628180"/>
          <a:ext cx="809625" cy="657224"/>
        </p:xfrm>
        <a:graphic>
          <a:graphicData uri="http://schemas.openxmlformats.org/presentationml/2006/ole">
            <mc:AlternateContent xmlns:mc="http://schemas.openxmlformats.org/markup-compatibility/2006">
              <mc:Choice xmlns:v="urn:schemas-microsoft-com:vml" Requires="v">
                <p:oleObj spid="_x0000_s18494" name="Equation" r:id="rId5" imgW="21336000" imgH="17373600" progId="">
                  <p:embed/>
                </p:oleObj>
              </mc:Choice>
              <mc:Fallback>
                <p:oleObj name="Equation" r:id="rId5" imgW="21336000" imgH="17373600" progId="">
                  <p:embed/>
                  <p:pic>
                    <p:nvPicPr>
                      <p:cNvPr id="0" name="图片 18434"/>
                      <p:cNvPicPr>
                        <a:picLocks noChangeAspect="1"/>
                      </p:cNvPicPr>
                      <p:nvPr/>
                    </p:nvPicPr>
                    <p:blipFill>
                      <a:blip r:embed="rId6"/>
                      <a:stretch>
                        <a:fillRect/>
                      </a:stretch>
                    </p:blipFill>
                    <p:spPr>
                      <a:xfrm>
                        <a:off x="953989" y="2628180"/>
                        <a:ext cx="809625"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6466510"/>
              </p:ext>
            </p:extLst>
          </p:nvPr>
        </p:nvGraphicFramePr>
        <p:xfrm>
          <a:off x="2694503" y="2628180"/>
          <a:ext cx="809624" cy="657224"/>
        </p:xfrm>
        <a:graphic>
          <a:graphicData uri="http://schemas.openxmlformats.org/presentationml/2006/ole">
            <mc:AlternateContent xmlns:mc="http://schemas.openxmlformats.org/markup-compatibility/2006">
              <mc:Choice xmlns:v="urn:schemas-microsoft-com:vml" Requires="v">
                <p:oleObj spid="_x0000_s18495" name="Equation" r:id="rId7" imgW="21336000" imgH="17373600" progId="">
                  <p:embed/>
                </p:oleObj>
              </mc:Choice>
              <mc:Fallback>
                <p:oleObj name="Equation" r:id="rId7" imgW="21336000" imgH="17373600" progId="">
                  <p:embed/>
                  <p:pic>
                    <p:nvPicPr>
                      <p:cNvPr id="0" name="图片 18435"/>
                      <p:cNvPicPr>
                        <a:picLocks noChangeAspect="1"/>
                      </p:cNvPicPr>
                      <p:nvPr/>
                    </p:nvPicPr>
                    <p:blipFill>
                      <a:blip r:embed="rId8"/>
                      <a:stretch>
                        <a:fillRect/>
                      </a:stretch>
                    </p:blipFill>
                    <p:spPr>
                      <a:xfrm>
                        <a:off x="2694503" y="2628180"/>
                        <a:ext cx="809624" cy="657224"/>
                      </a:xfrm>
                      <a:prstGeom prst="rect">
                        <a:avLst/>
                      </a:prstGeom>
                      <a:noFill/>
                      <a:ln w="9525">
                        <a:noFill/>
                      </a:ln>
                    </p:spPr>
                  </p:pic>
                </p:oleObj>
              </mc:Fallback>
            </mc:AlternateContent>
          </a:graphicData>
        </a:graphic>
      </p:graphicFrame>
      <p:sp>
        <p:nvSpPr>
          <p:cNvPr id="9" name="TextBox 2">
            <a:extLst>
              <a:ext uri="{FF2B5EF4-FFF2-40B4-BE49-F238E27FC236}">
                <a16:creationId xmlns:a16="http://schemas.microsoft.com/office/drawing/2014/main" id="{7EF5A216-C635-4E09-99E1-15D58BD9765C}"/>
              </a:ext>
            </a:extLst>
          </p:cNvPr>
          <p:cNvSpPr txBox="1"/>
          <p:nvPr/>
        </p:nvSpPr>
        <p:spPr>
          <a:xfrm>
            <a:off x="467995" y="3276253"/>
            <a:ext cx="11376739" cy="2520280"/>
          </a:xfrm>
          <a:prstGeom prst="rect">
            <a:avLst/>
          </a:prstGeom>
          <a:noFill/>
        </p:spPr>
        <p:txBody>
          <a:bodyPr wrap="square" lIns="0" tIns="0" rIns="0" bIns="0" rtlCol="0">
            <a:noAutofit/>
          </a:bodyPr>
          <a:lstStyle/>
          <a:p>
            <a:pPr marL="0" indent="0" eaLnBrk="0" latinLnBrk="1" hangingPunct="0">
              <a:lnSpc>
                <a:spcPct val="150000"/>
              </a:lnSpc>
              <a:spcBef>
                <a:spcPts val="145"/>
              </a:spcBef>
              <a:buNone/>
            </a:pPr>
            <a:r>
              <a:rPr lang="zh-CN" altLang="en-US" sz="2400" b="1" kern="0" dirty="0">
                <a:solidFill>
                  <a:srgbClr val="000000"/>
                </a:solidFill>
                <a:latin typeface="Times New Roman" panose="02020603050405020304" pitchFamily="65" charset="-122"/>
                <a:ea typeface="华文细黑" panose="02010600040101010101" pitchFamily="65" charset="-122"/>
              </a:rPr>
              <a:t>3.运动特点</a:t>
            </a:r>
            <a:endParaRPr lang="zh-CN" altLang="en-US" sz="2400" b="1" dirty="0"/>
          </a:p>
          <a:p>
            <a:pPr marL="0" indent="0" eaLnBrk="0" latinLnBrk="1" hangingPunct="0">
              <a:lnSpc>
                <a:spcPct val="150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(1)人动则船动,人静则船静,人快船快,人慢船慢,人左船右。</a:t>
            </a:r>
            <a:endParaRPr lang="zh-CN" altLang="en-US" sz="2400" dirty="0"/>
          </a:p>
          <a:p>
            <a:pPr marL="0" indent="0" eaLnBrk="0" latinLnBrk="1" hangingPunct="0">
              <a:lnSpc>
                <a:spcPct val="150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(2)人、船位移比等于二者质量的反比;人、船平均速度(或瞬时速度)比等于它们质量</a:t>
            </a:r>
            <a:br>
              <a:rPr sz="2400" dirty="0"/>
            </a:br>
            <a:r>
              <a:rPr lang="zh-CN" altLang="en-US" sz="2400" kern="0" dirty="0">
                <a:solidFill>
                  <a:srgbClr val="000000"/>
                </a:solidFill>
                <a:latin typeface="Times New Roman" panose="02020603050405020304" pitchFamily="65" charset="-122"/>
                <a:ea typeface="华文细黑" panose="02010600040101010101" pitchFamily="65" charset="-122"/>
              </a:rPr>
              <a:t>的反比,即    </a:t>
            </a:r>
            <a:r>
              <a:rPr lang="zh-CN" altLang="en-US" sz="2400" kern="0" spc="-2925" dirty="0">
                <a:solidFill>
                  <a:srgbClr val="000000"/>
                </a:solidFill>
                <a:latin typeface="Times New Roman" panose="02020603050405020304" pitchFamily="65" charset="-122"/>
                <a:ea typeface="华文细黑" panose="02010600040101010101" pitchFamily="65" charset="-122"/>
              </a:rPr>
              <a:t>    </a:t>
            </a:r>
            <a:r>
              <a:rPr lang="zh-CN" altLang="en-US" sz="2400" kern="0" dirty="0">
                <a:solidFill>
                  <a:srgbClr val="000000"/>
                </a:solidFill>
                <a:latin typeface="Times New Roman" panose="02020603050405020304" pitchFamily="65" charset="-122"/>
                <a:ea typeface="华文细黑" panose="02010600040101010101" pitchFamily="65" charset="-122"/>
              </a:rPr>
              <a:t>=     =</a:t>
            </a:r>
            <a:r>
              <a:rPr lang="zh-CN" altLang="en-US" sz="2400" kern="0" spc="-2400" dirty="0">
                <a:solidFill>
                  <a:srgbClr val="000000"/>
                </a:solidFill>
                <a:latin typeface="Times New Roman" panose="02020603050405020304" pitchFamily="65" charset="-122"/>
                <a:ea typeface="华文细黑" panose="02010600040101010101" pitchFamily="65" charset="-122"/>
              </a:rPr>
              <a:t>    </a:t>
            </a:r>
            <a:r>
              <a:rPr lang="en-US" altLang="zh-CN" sz="2400" kern="0" spc="-2400" dirty="0">
                <a:solidFill>
                  <a:srgbClr val="000000"/>
                </a:solidFill>
                <a:latin typeface="Times New Roman" panose="02020603050405020304" pitchFamily="65" charset="-122"/>
                <a:ea typeface="华文细黑" panose="02010600040101010101" pitchFamily="65" charset="-122"/>
              </a:rPr>
              <a:t>        </a:t>
            </a:r>
            <a:r>
              <a:rPr lang="zh-CN" altLang="en-US" sz="2400" kern="0" dirty="0">
                <a:solidFill>
                  <a:srgbClr val="000000"/>
                </a:solidFill>
                <a:latin typeface="Times New Roman" panose="02020603050405020304" pitchFamily="65" charset="-122"/>
                <a:ea typeface="华文细黑" panose="02010600040101010101" pitchFamily="65" charset="-122"/>
              </a:rPr>
              <a:t> </a:t>
            </a:r>
            <a:endParaRPr lang="zh-CN" altLang="en-US" sz="2400" dirty="0"/>
          </a:p>
        </p:txBody>
      </p:sp>
      <p:graphicFrame>
        <p:nvGraphicFramePr>
          <p:cNvPr id="10" name="对象 9">
            <a:extLst>
              <a:ext uri="{FF2B5EF4-FFF2-40B4-BE49-F238E27FC236}">
                <a16:creationId xmlns:a16="http://schemas.microsoft.com/office/drawing/2014/main" id="{AF5538C0-2351-4890-B50D-499A0D565226}"/>
              </a:ext>
            </a:extLst>
          </p:cNvPr>
          <p:cNvGraphicFramePr>
            <a:graphicFrameLocks noChangeAspect="1"/>
          </p:cNvGraphicFramePr>
          <p:nvPr>
            <p:extLst>
              <p:ext uri="{D42A27DB-BD31-4B8C-83A1-F6EECF244321}">
                <p14:modId xmlns:p14="http://schemas.microsoft.com/office/powerpoint/2010/main" val="2641698743"/>
              </p:ext>
            </p:extLst>
          </p:nvPr>
        </p:nvGraphicFramePr>
        <p:xfrm>
          <a:off x="1763395" y="4932436"/>
          <a:ext cx="344805" cy="662305"/>
        </p:xfrm>
        <a:graphic>
          <a:graphicData uri="http://schemas.openxmlformats.org/presentationml/2006/ole">
            <mc:AlternateContent xmlns:mc="http://schemas.openxmlformats.org/markup-compatibility/2006">
              <mc:Choice xmlns:v="urn:schemas-microsoft-com:vml" Requires="v">
                <p:oleObj spid="_x0000_s18496" name="Equation" r:id="rId9" imgW="431800" imgH="838200" progId="Equation.DSMT4">
                  <p:embed/>
                </p:oleObj>
              </mc:Choice>
              <mc:Fallback>
                <p:oleObj name="Equation" r:id="rId9" imgW="431800" imgH="838200" progId="Equation.DSMT4">
                  <p:embed/>
                  <p:pic>
                    <p:nvPicPr>
                      <p:cNvPr id="4" name="对象 3"/>
                      <p:cNvPicPr>
                        <a:picLocks noChangeAspect="1"/>
                      </p:cNvPicPr>
                      <p:nvPr/>
                    </p:nvPicPr>
                    <p:blipFill>
                      <a:blip r:embed="rId10"/>
                      <a:stretch>
                        <a:fillRect/>
                      </a:stretch>
                    </p:blipFill>
                    <p:spPr>
                      <a:xfrm>
                        <a:off x="1763395" y="4932436"/>
                        <a:ext cx="344805" cy="662305"/>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C6132E13-DD1C-4F7A-90A6-6FA33B6B053C}"/>
              </a:ext>
            </a:extLst>
          </p:cNvPr>
          <p:cNvGraphicFramePr>
            <a:graphicFrameLocks noChangeAspect="1"/>
          </p:cNvGraphicFramePr>
          <p:nvPr>
            <p:extLst>
              <p:ext uri="{D42A27DB-BD31-4B8C-83A1-F6EECF244321}">
                <p14:modId xmlns:p14="http://schemas.microsoft.com/office/powerpoint/2010/main" val="1092867856"/>
              </p:ext>
            </p:extLst>
          </p:nvPr>
        </p:nvGraphicFramePr>
        <p:xfrm>
          <a:off x="2267670" y="4932616"/>
          <a:ext cx="352901" cy="723899"/>
        </p:xfrm>
        <a:graphic>
          <a:graphicData uri="http://schemas.openxmlformats.org/presentationml/2006/ole">
            <mc:AlternateContent xmlns:mc="http://schemas.openxmlformats.org/markup-compatibility/2006">
              <mc:Choice xmlns:v="urn:schemas-microsoft-com:vml" Requires="v">
                <p:oleObj spid="_x0000_s18497" name="Equation" r:id="rId11" imgW="9753600" imgH="20116800" progId="">
                  <p:embed/>
                </p:oleObj>
              </mc:Choice>
              <mc:Fallback>
                <p:oleObj name="Equation" r:id="rId11" imgW="9753600" imgH="20116800" progId="">
                  <p:embed/>
                  <p:pic>
                    <p:nvPicPr>
                      <p:cNvPr id="5" name="对象 4"/>
                      <p:cNvPicPr>
                        <a:picLocks noChangeAspect="1"/>
                      </p:cNvPicPr>
                      <p:nvPr/>
                    </p:nvPicPr>
                    <p:blipFill>
                      <a:blip r:embed="rId12"/>
                      <a:stretch>
                        <a:fillRect/>
                      </a:stretch>
                    </p:blipFill>
                    <p:spPr>
                      <a:xfrm>
                        <a:off x="2267670" y="4932616"/>
                        <a:ext cx="352901" cy="723899"/>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4B3C8E54-12B2-49AA-A262-73E71F5815E6}"/>
              </a:ext>
            </a:extLst>
          </p:cNvPr>
          <p:cNvGraphicFramePr>
            <a:graphicFrameLocks noChangeAspect="1"/>
          </p:cNvGraphicFramePr>
          <p:nvPr>
            <p:extLst>
              <p:ext uri="{D42A27DB-BD31-4B8C-83A1-F6EECF244321}">
                <p14:modId xmlns:p14="http://schemas.microsoft.com/office/powerpoint/2010/main" val="1783692594"/>
              </p:ext>
            </p:extLst>
          </p:nvPr>
        </p:nvGraphicFramePr>
        <p:xfrm>
          <a:off x="2843734" y="5004191"/>
          <a:ext cx="292100" cy="545465"/>
        </p:xfrm>
        <a:graphic>
          <a:graphicData uri="http://schemas.openxmlformats.org/presentationml/2006/ole">
            <mc:AlternateContent xmlns:mc="http://schemas.openxmlformats.org/markup-compatibility/2006">
              <mc:Choice xmlns:v="urn:schemas-microsoft-com:vml" Requires="v">
                <p:oleObj spid="_x0000_s18498" name="Equation" r:id="rId13" imgW="393700" imgH="723900" progId="Equation.DSMT4">
                  <p:embed/>
                </p:oleObj>
              </mc:Choice>
              <mc:Fallback>
                <p:oleObj name="Equation" r:id="rId13" imgW="393700" imgH="723900" progId="Equation.DSMT4">
                  <p:embed/>
                  <p:pic>
                    <p:nvPicPr>
                      <p:cNvPr id="6" name="对象 5"/>
                      <p:cNvPicPr>
                        <a:picLocks noChangeAspect="1"/>
                      </p:cNvPicPr>
                      <p:nvPr/>
                    </p:nvPicPr>
                    <p:blipFill>
                      <a:blip r:embed="rId14"/>
                      <a:stretch>
                        <a:fillRect/>
                      </a:stretch>
                    </p:blipFill>
                    <p:spPr>
                      <a:xfrm>
                        <a:off x="2843734" y="5004191"/>
                        <a:ext cx="292100" cy="545465"/>
                      </a:xfrm>
                      <a:prstGeom prst="rect">
                        <a:avLst/>
                      </a:prstGeom>
                      <a:noFill/>
                      <a:ln w="9525">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30625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如图所示,一个倾角为</a:t>
            </a:r>
            <a:r>
              <a:rPr lang="zh-CN" altLang="en-US" sz="2410" i="1" kern="0" dirty="0">
                <a:solidFill>
                  <a:srgbClr val="000000"/>
                </a:solidFill>
                <a:latin typeface="Times New Roman" panose="02020603050405020304" pitchFamily="65" charset="-122"/>
                <a:ea typeface="华文细黑" panose="02010600040101010101" pitchFamily="65" charset="-122"/>
              </a:rPr>
              <a:t>α</a:t>
            </a:r>
            <a:r>
              <a:rPr lang="zh-CN" altLang="en-US" sz="2410" kern="0" dirty="0">
                <a:solidFill>
                  <a:srgbClr val="000000"/>
                </a:solidFill>
                <a:latin typeface="Times New Roman" panose="02020603050405020304" pitchFamily="65" charset="-122"/>
                <a:ea typeface="华文细黑" panose="02010600040101010101" pitchFamily="65" charset="-122"/>
              </a:rPr>
              <a:t>的直角斜面体静置于光滑水平面上,斜面体质量为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,顶</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端高度为</a:t>
            </a:r>
            <a:r>
              <a:rPr lang="zh-CN" altLang="en-US" sz="2410" i="1" kern="0" dirty="0">
                <a:solidFill>
                  <a:srgbClr val="000000"/>
                </a:solidFill>
                <a:latin typeface="Times New Roman" panose="02020603050405020304" pitchFamily="65" charset="-122"/>
                <a:ea typeface="华文细黑" panose="02010600040101010101" pitchFamily="65" charset="-122"/>
              </a:rPr>
              <a:t>h</a:t>
            </a:r>
            <a:r>
              <a:rPr lang="zh-CN" altLang="en-US" sz="2410" kern="0" dirty="0">
                <a:solidFill>
                  <a:srgbClr val="000000"/>
                </a:solidFill>
                <a:latin typeface="Times New Roman" panose="02020603050405020304" pitchFamily="65" charset="-122"/>
                <a:ea typeface="华文细黑" panose="02010600040101010101" pitchFamily="65" charset="-122"/>
              </a:rPr>
              <a:t>,今有一质量为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的小物体(可视为质点),沿光滑斜面下滑,当小物体从斜面顶</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端自由下滑到底端时,斜面体在水平面上移动的距离是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3090" kern="0" spc="328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B.</a:t>
            </a:r>
            <a:r>
              <a:rPr lang="zh-CN" altLang="en-US" sz="3090" kern="0" spc="3286"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C.</a:t>
            </a:r>
            <a:r>
              <a:rPr lang="zh-CN" altLang="en-US" sz="3285" kern="0" spc="894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D.</a:t>
            </a:r>
            <a:r>
              <a:rPr lang="zh-CN" altLang="en-US" sz="3285" kern="0" spc="894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5.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675804" y="2134525"/>
            <a:ext cx="2280791" cy="1172977"/>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834744396"/>
              </p:ext>
            </p:extLst>
          </p:nvPr>
        </p:nvGraphicFramePr>
        <p:xfrm>
          <a:off x="1204434" y="2232098"/>
          <a:ext cx="809625" cy="657225"/>
        </p:xfrm>
        <a:graphic>
          <a:graphicData uri="http://schemas.openxmlformats.org/presentationml/2006/ole">
            <mc:AlternateContent xmlns:mc="http://schemas.openxmlformats.org/markup-compatibility/2006">
              <mc:Choice xmlns:v="urn:schemas-microsoft-com:vml" Requires="v">
                <p:oleObj spid="_x0000_s22597" name="Equation" r:id="rId5" imgW="21336000" imgH="17373600" progId="">
                  <p:embed/>
                </p:oleObj>
              </mc:Choice>
              <mc:Fallback>
                <p:oleObj name="Equation" r:id="rId5" imgW="21336000" imgH="17373600" progId="">
                  <p:embed/>
                  <p:pic>
                    <p:nvPicPr>
                      <p:cNvPr id="0" name="图片 22528"/>
                      <p:cNvPicPr>
                        <a:picLocks noChangeAspect="1"/>
                      </p:cNvPicPr>
                      <p:nvPr/>
                    </p:nvPicPr>
                    <p:blipFill>
                      <a:blip r:embed="rId6"/>
                      <a:stretch>
                        <a:fillRect/>
                      </a:stretch>
                    </p:blipFill>
                    <p:spPr>
                      <a:xfrm>
                        <a:off x="1204434" y="2232098"/>
                        <a:ext cx="8096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056763714"/>
              </p:ext>
            </p:extLst>
          </p:nvPr>
        </p:nvGraphicFramePr>
        <p:xfrm>
          <a:off x="3518659" y="2232098"/>
          <a:ext cx="809625" cy="657225"/>
        </p:xfrm>
        <a:graphic>
          <a:graphicData uri="http://schemas.openxmlformats.org/presentationml/2006/ole">
            <mc:AlternateContent xmlns:mc="http://schemas.openxmlformats.org/markup-compatibility/2006">
              <mc:Choice xmlns:v="urn:schemas-microsoft-com:vml" Requires="v">
                <p:oleObj spid="_x0000_s22598" name="Equation" r:id="rId7" imgW="21336000" imgH="17373600" progId="">
                  <p:embed/>
                </p:oleObj>
              </mc:Choice>
              <mc:Fallback>
                <p:oleObj name="Equation" r:id="rId7" imgW="21336000" imgH="17373600" progId="">
                  <p:embed/>
                  <p:pic>
                    <p:nvPicPr>
                      <p:cNvPr id="0" name="图片 22529"/>
                      <p:cNvPicPr>
                        <a:picLocks noChangeAspect="1"/>
                      </p:cNvPicPr>
                      <p:nvPr/>
                    </p:nvPicPr>
                    <p:blipFill>
                      <a:blip r:embed="rId8"/>
                      <a:stretch>
                        <a:fillRect/>
                      </a:stretch>
                    </p:blipFill>
                    <p:spPr>
                      <a:xfrm>
                        <a:off x="3518659" y="2232098"/>
                        <a:ext cx="8096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881756013"/>
              </p:ext>
            </p:extLst>
          </p:nvPr>
        </p:nvGraphicFramePr>
        <p:xfrm>
          <a:off x="1187550" y="2983755"/>
          <a:ext cx="1552575" cy="714375"/>
        </p:xfrm>
        <a:graphic>
          <a:graphicData uri="http://schemas.openxmlformats.org/presentationml/2006/ole">
            <mc:AlternateContent xmlns:mc="http://schemas.openxmlformats.org/markup-compatibility/2006">
              <mc:Choice xmlns:v="urn:schemas-microsoft-com:vml" Requires="v">
                <p:oleObj spid="_x0000_s22599" name="Equation" r:id="rId9" imgW="41148000" imgH="18897600" progId="">
                  <p:embed/>
                </p:oleObj>
              </mc:Choice>
              <mc:Fallback>
                <p:oleObj name="Equation" r:id="rId9" imgW="41148000" imgH="18897600" progId="">
                  <p:embed/>
                  <p:pic>
                    <p:nvPicPr>
                      <p:cNvPr id="0" name="图片 22530"/>
                      <p:cNvPicPr>
                        <a:picLocks noChangeAspect="1"/>
                      </p:cNvPicPr>
                      <p:nvPr/>
                    </p:nvPicPr>
                    <p:blipFill>
                      <a:blip r:embed="rId10"/>
                      <a:stretch>
                        <a:fillRect/>
                      </a:stretch>
                    </p:blipFill>
                    <p:spPr>
                      <a:xfrm>
                        <a:off x="1187550" y="2983755"/>
                        <a:ext cx="1552575"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27672309"/>
              </p:ext>
            </p:extLst>
          </p:nvPr>
        </p:nvGraphicFramePr>
        <p:xfrm>
          <a:off x="3551996" y="2983754"/>
          <a:ext cx="1552575" cy="714375"/>
        </p:xfrm>
        <a:graphic>
          <a:graphicData uri="http://schemas.openxmlformats.org/presentationml/2006/ole">
            <mc:AlternateContent xmlns:mc="http://schemas.openxmlformats.org/markup-compatibility/2006">
              <mc:Choice xmlns:v="urn:schemas-microsoft-com:vml" Requires="v">
                <p:oleObj spid="_x0000_s22600" name="Equation" r:id="rId11" imgW="41148000" imgH="18897600" progId="">
                  <p:embed/>
                </p:oleObj>
              </mc:Choice>
              <mc:Fallback>
                <p:oleObj name="Equation" r:id="rId11" imgW="41148000" imgH="18897600" progId="">
                  <p:embed/>
                  <p:pic>
                    <p:nvPicPr>
                      <p:cNvPr id="0" name="图片 22531"/>
                      <p:cNvPicPr>
                        <a:picLocks noChangeAspect="1"/>
                      </p:cNvPicPr>
                      <p:nvPr/>
                    </p:nvPicPr>
                    <p:blipFill>
                      <a:blip r:embed="rId12"/>
                      <a:stretch>
                        <a:fillRect/>
                      </a:stretch>
                    </p:blipFill>
                    <p:spPr>
                      <a:xfrm>
                        <a:off x="3551996" y="2983754"/>
                        <a:ext cx="1552575" cy="714375"/>
                      </a:xfrm>
                      <a:prstGeom prst="rect">
                        <a:avLst/>
                      </a:prstGeom>
                      <a:noFill/>
                      <a:ln w="9525">
                        <a:noFill/>
                      </a:ln>
                    </p:spPr>
                  </p:pic>
                </p:oleObj>
              </mc:Fallback>
            </mc:AlternateContent>
          </a:graphicData>
        </a:graphic>
      </p:graphicFrame>
      <p:sp>
        <p:nvSpPr>
          <p:cNvPr id="9" name="文本框 8"/>
          <p:cNvSpPr txBox="1"/>
          <p:nvPr/>
        </p:nvSpPr>
        <p:spPr>
          <a:xfrm>
            <a:off x="8084358" y="1812020"/>
            <a:ext cx="385638" cy="461665"/>
          </a:xfrm>
          <a:prstGeom prst="rect">
            <a:avLst/>
          </a:prstGeom>
          <a:noFill/>
        </p:spPr>
        <p:txBody>
          <a:bodyPr wrap="square" rtlCol="0">
            <a:spAutoFit/>
          </a:bodyPr>
          <a:lstStyle/>
          <a:p>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2">
            <a:extLst>
              <a:ext uri="{FF2B5EF4-FFF2-40B4-BE49-F238E27FC236}">
                <a16:creationId xmlns:a16="http://schemas.microsoft.com/office/drawing/2014/main" id="{1EFD0069-7268-4637-AFBE-8DC54563AA85}"/>
              </a:ext>
            </a:extLst>
          </p:cNvPr>
          <p:cNvSpPr txBox="1"/>
          <p:nvPr/>
        </p:nvSpPr>
        <p:spPr>
          <a:xfrm>
            <a:off x="468000" y="3743209"/>
            <a:ext cx="11831400" cy="25141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小物体与斜面体组成的系统在水平方向上动量守恒,设小物体在水平方向</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上对地位移大小为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,斜面体在水平方向上对地位移大小为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(注意:两物体的位移是相</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对同一参考系的位移),则有0=</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①(类比人船模型),且</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71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②,联立①②解得</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285" kern="0" spc="894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1" name="对象 10">
            <a:extLst>
              <a:ext uri="{FF2B5EF4-FFF2-40B4-BE49-F238E27FC236}">
                <a16:creationId xmlns:a16="http://schemas.microsoft.com/office/drawing/2014/main" id="{58978D0F-AE2F-43BC-A513-40EBCC259EAE}"/>
              </a:ext>
            </a:extLst>
          </p:cNvPr>
          <p:cNvGraphicFramePr>
            <a:graphicFrameLocks noChangeAspect="1"/>
          </p:cNvGraphicFramePr>
          <p:nvPr>
            <p:extLst>
              <p:ext uri="{D42A27DB-BD31-4B8C-83A1-F6EECF244321}">
                <p14:modId xmlns:p14="http://schemas.microsoft.com/office/powerpoint/2010/main" val="769859746"/>
              </p:ext>
            </p:extLst>
          </p:nvPr>
        </p:nvGraphicFramePr>
        <p:xfrm>
          <a:off x="8812210" y="4943842"/>
          <a:ext cx="609599" cy="657224"/>
        </p:xfrm>
        <a:graphic>
          <a:graphicData uri="http://schemas.openxmlformats.org/presentationml/2006/ole">
            <mc:AlternateContent xmlns:mc="http://schemas.openxmlformats.org/markup-compatibility/2006">
              <mc:Choice xmlns:v="urn:schemas-microsoft-com:vml" Requires="v">
                <p:oleObj spid="_x0000_s22601" name="Equation" r:id="rId13" imgW="16154400" imgH="17373600" progId="">
                  <p:embed/>
                </p:oleObj>
              </mc:Choice>
              <mc:Fallback>
                <p:oleObj name="Equation" r:id="rId13" imgW="16154400" imgH="17373600" progId="">
                  <p:embed/>
                  <p:pic>
                    <p:nvPicPr>
                      <p:cNvPr id="4" name="对象 3"/>
                      <p:cNvPicPr>
                        <a:picLocks noChangeAspect="1"/>
                      </p:cNvPicPr>
                      <p:nvPr/>
                    </p:nvPicPr>
                    <p:blipFill>
                      <a:blip r:embed="rId14"/>
                      <a:stretch>
                        <a:fillRect/>
                      </a:stretch>
                    </p:blipFill>
                    <p:spPr>
                      <a:xfrm>
                        <a:off x="8812210" y="4943842"/>
                        <a:ext cx="609599" cy="657224"/>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247D6990-DCD1-4507-838A-7E5F393B265B}"/>
              </a:ext>
            </a:extLst>
          </p:cNvPr>
          <p:cNvGraphicFramePr>
            <a:graphicFrameLocks noChangeAspect="1"/>
          </p:cNvGraphicFramePr>
          <p:nvPr>
            <p:extLst>
              <p:ext uri="{D42A27DB-BD31-4B8C-83A1-F6EECF244321}">
                <p14:modId xmlns:p14="http://schemas.microsoft.com/office/powerpoint/2010/main" val="902067646"/>
              </p:ext>
            </p:extLst>
          </p:nvPr>
        </p:nvGraphicFramePr>
        <p:xfrm>
          <a:off x="851713" y="5658222"/>
          <a:ext cx="1552575" cy="714375"/>
        </p:xfrm>
        <a:graphic>
          <a:graphicData uri="http://schemas.openxmlformats.org/presentationml/2006/ole">
            <mc:AlternateContent xmlns:mc="http://schemas.openxmlformats.org/markup-compatibility/2006">
              <mc:Choice xmlns:v="urn:schemas-microsoft-com:vml" Requires="v">
                <p:oleObj spid="_x0000_s22602" name="Equation" r:id="rId15" imgW="41148000" imgH="18897600" progId="">
                  <p:embed/>
                </p:oleObj>
              </mc:Choice>
              <mc:Fallback>
                <p:oleObj name="Equation" r:id="rId15" imgW="41148000" imgH="18897600" progId="">
                  <p:embed/>
                  <p:pic>
                    <p:nvPicPr>
                      <p:cNvPr id="5" name="对象 4"/>
                      <p:cNvPicPr>
                        <a:picLocks noChangeAspect="1"/>
                      </p:cNvPicPr>
                      <p:nvPr/>
                    </p:nvPicPr>
                    <p:blipFill>
                      <a:blip r:embed="rId16"/>
                      <a:stretch>
                        <a:fillRect/>
                      </a:stretch>
                    </p:blipFill>
                    <p:spPr>
                      <a:xfrm>
                        <a:off x="851713" y="5658222"/>
                        <a:ext cx="1552575"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1" y="2082360"/>
            <a:ext cx="5282636"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动量守恒中的几种常见模型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59968"/>
            <a:ext cx="11831400" cy="88889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题型1　子弹打木块模型</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一、模型图示</a:t>
            </a:r>
            <a:endParaRPr lang="zh-CN" altLang="en-US" b="1" dirty="0"/>
          </a:p>
        </p:txBody>
      </p:sp>
      <p:pic>
        <p:nvPicPr>
          <p:cNvPr id="6" name="图片 3" descr="textimage16.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820398" y="374932"/>
            <a:ext cx="3024336" cy="2579283"/>
          </a:xfrm>
          <a:prstGeom prst="rect">
            <a:avLst/>
          </a:prstGeom>
        </p:spPr>
      </p:pic>
      <p:sp>
        <p:nvSpPr>
          <p:cNvPr id="7" name="TextBox 2"/>
          <p:cNvSpPr txBox="1"/>
          <p:nvPr/>
        </p:nvSpPr>
        <p:spPr>
          <a:xfrm>
            <a:off x="468000" y="1248866"/>
            <a:ext cx="10440630" cy="2421625"/>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二、模型解读</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子弹水平打进木块的过程中,系统的动量守恒。</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系统的机械能有损失(因为摩擦生热,可以应用能量守恒定律)。</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三、两种情境</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子弹嵌入木块中,两者速度相同,机械能损失最多(类比完全非弹性碰撞)。</a:t>
            </a:r>
            <a:endParaRPr lang="zh-CN" altLang="en-US" dirty="0"/>
          </a:p>
        </p:txBody>
      </p:sp>
      <p:sp>
        <p:nvSpPr>
          <p:cNvPr id="5" name="TextBox 2">
            <a:extLst>
              <a:ext uri="{FF2B5EF4-FFF2-40B4-BE49-F238E27FC236}">
                <a16:creationId xmlns:a16="http://schemas.microsoft.com/office/drawing/2014/main" id="{50C94A73-029A-4A89-B363-0986D8A922EF}"/>
              </a:ext>
            </a:extLst>
          </p:cNvPr>
          <p:cNvSpPr txBox="1"/>
          <p:nvPr/>
        </p:nvSpPr>
        <p:spPr>
          <a:xfrm>
            <a:off x="468000" y="3657196"/>
            <a:ext cx="11831400" cy="196303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动量守恒:</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   能量守恒:</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2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子弹穿透木块,两者速度不相同,机械能有损失(类比非弹性碰撞)。</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动量守恒:</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   能量守恒:</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00" kern="0" spc="-1277"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40" kern="0" spc="80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350" kern="0" spc="1239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8" name="对象 7">
            <a:extLst>
              <a:ext uri="{FF2B5EF4-FFF2-40B4-BE49-F238E27FC236}">
                <a16:creationId xmlns:a16="http://schemas.microsoft.com/office/drawing/2014/main" id="{9D3B4241-4F9D-4CCA-A61D-42B1B33DA7EA}"/>
              </a:ext>
            </a:extLst>
          </p:cNvPr>
          <p:cNvGraphicFramePr>
            <a:graphicFrameLocks noChangeAspect="1"/>
          </p:cNvGraphicFramePr>
          <p:nvPr>
            <p:extLst>
              <p:ext uri="{D42A27DB-BD31-4B8C-83A1-F6EECF244321}">
                <p14:modId xmlns:p14="http://schemas.microsoft.com/office/powerpoint/2010/main" val="1560841205"/>
              </p:ext>
            </p:extLst>
          </p:nvPr>
        </p:nvGraphicFramePr>
        <p:xfrm>
          <a:off x="5725487" y="3780309"/>
          <a:ext cx="219075" cy="657225"/>
        </p:xfrm>
        <a:graphic>
          <a:graphicData uri="http://schemas.openxmlformats.org/presentationml/2006/ole">
            <mc:AlternateContent xmlns:mc="http://schemas.openxmlformats.org/markup-compatibility/2006">
              <mc:Choice xmlns:v="urn:schemas-microsoft-com:vml" Requires="v">
                <p:oleObj spid="_x0000_s70706" name="Equation" r:id="rId5" imgW="5791200" imgH="17373600" progId="">
                  <p:embed/>
                </p:oleObj>
              </mc:Choice>
              <mc:Fallback>
                <p:oleObj name="Equation" r:id="rId5" imgW="5791200" imgH="17373600" progId="">
                  <p:embed/>
                  <p:pic>
                    <p:nvPicPr>
                      <p:cNvPr id="4" name="对象 3"/>
                      <p:cNvPicPr>
                        <a:picLocks noChangeAspect="1"/>
                      </p:cNvPicPr>
                      <p:nvPr/>
                    </p:nvPicPr>
                    <p:blipFill>
                      <a:blip r:embed="rId6"/>
                      <a:stretch>
                        <a:fillRect/>
                      </a:stretch>
                    </p:blipFill>
                    <p:spPr>
                      <a:xfrm>
                        <a:off x="5725487" y="3780309"/>
                        <a:ext cx="219075" cy="657225"/>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890F3268-811D-4CC6-97E8-65ED90E1E5CD}"/>
              </a:ext>
            </a:extLst>
          </p:cNvPr>
          <p:cNvGraphicFramePr>
            <a:graphicFrameLocks noChangeAspect="1"/>
          </p:cNvGraphicFramePr>
          <p:nvPr>
            <p:extLst>
              <p:ext uri="{D42A27DB-BD31-4B8C-83A1-F6EECF244321}">
                <p14:modId xmlns:p14="http://schemas.microsoft.com/office/powerpoint/2010/main" val="1420816917"/>
              </p:ext>
            </p:extLst>
          </p:nvPr>
        </p:nvGraphicFramePr>
        <p:xfrm>
          <a:off x="6126526" y="3918421"/>
          <a:ext cx="257174" cy="380999"/>
        </p:xfrm>
        <a:graphic>
          <a:graphicData uri="http://schemas.openxmlformats.org/presentationml/2006/ole">
            <mc:AlternateContent xmlns:mc="http://schemas.openxmlformats.org/markup-compatibility/2006">
              <mc:Choice xmlns:v="urn:schemas-microsoft-com:vml" Requires="v">
                <p:oleObj spid="_x0000_s70707" name="Equation" r:id="rId7" imgW="6705600" imgH="10058400" progId="">
                  <p:embed/>
                </p:oleObj>
              </mc:Choice>
              <mc:Fallback>
                <p:oleObj name="Equation" r:id="rId7" imgW="6705600" imgH="10058400" progId="">
                  <p:embed/>
                  <p:pic>
                    <p:nvPicPr>
                      <p:cNvPr id="5" name="对象 4"/>
                      <p:cNvPicPr>
                        <a:picLocks noChangeAspect="1"/>
                      </p:cNvPicPr>
                      <p:nvPr/>
                    </p:nvPicPr>
                    <p:blipFill>
                      <a:blip r:embed="rId8"/>
                      <a:stretch>
                        <a:fillRect/>
                      </a:stretch>
                    </p:blipFill>
                    <p:spPr>
                      <a:xfrm>
                        <a:off x="6126526" y="3918421"/>
                        <a:ext cx="257174" cy="380999"/>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5152D813-53F2-434F-83C3-D59AC0CFEF0B}"/>
              </a:ext>
            </a:extLst>
          </p:cNvPr>
          <p:cNvGraphicFramePr>
            <a:graphicFrameLocks noChangeAspect="1"/>
          </p:cNvGraphicFramePr>
          <p:nvPr>
            <p:extLst>
              <p:ext uri="{D42A27DB-BD31-4B8C-83A1-F6EECF244321}">
                <p14:modId xmlns:p14="http://schemas.microsoft.com/office/powerpoint/2010/main" val="2573171811"/>
              </p:ext>
            </p:extLst>
          </p:nvPr>
        </p:nvGraphicFramePr>
        <p:xfrm>
          <a:off x="6513092" y="3780309"/>
          <a:ext cx="219074" cy="657224"/>
        </p:xfrm>
        <a:graphic>
          <a:graphicData uri="http://schemas.openxmlformats.org/presentationml/2006/ole">
            <mc:AlternateContent xmlns:mc="http://schemas.openxmlformats.org/markup-compatibility/2006">
              <mc:Choice xmlns:v="urn:schemas-microsoft-com:vml" Requires="v">
                <p:oleObj spid="_x0000_s70708" name="Equation" r:id="rId9" imgW="5791200" imgH="17373600" progId="">
                  <p:embed/>
                </p:oleObj>
              </mc:Choice>
              <mc:Fallback>
                <p:oleObj name="Equation" r:id="rId9" imgW="5791200" imgH="17373600" progId="">
                  <p:embed/>
                  <p:pic>
                    <p:nvPicPr>
                      <p:cNvPr id="6" name="对象 5"/>
                      <p:cNvPicPr>
                        <a:picLocks noChangeAspect="1"/>
                      </p:cNvPicPr>
                      <p:nvPr/>
                    </p:nvPicPr>
                    <p:blipFill>
                      <a:blip r:embed="rId10"/>
                      <a:stretch>
                        <a:fillRect/>
                      </a:stretch>
                    </p:blipFill>
                    <p:spPr>
                      <a:xfrm>
                        <a:off x="6513092" y="3780309"/>
                        <a:ext cx="219074" cy="657224"/>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33E9D68C-0B28-46F0-9501-E29474EE5257}"/>
              </a:ext>
            </a:extLst>
          </p:cNvPr>
          <p:cNvGraphicFramePr>
            <a:graphicFrameLocks noChangeAspect="1"/>
          </p:cNvGraphicFramePr>
          <p:nvPr>
            <p:extLst>
              <p:ext uri="{D42A27DB-BD31-4B8C-83A1-F6EECF244321}">
                <p14:modId xmlns:p14="http://schemas.microsoft.com/office/powerpoint/2010/main" val="2728016273"/>
              </p:ext>
            </p:extLst>
          </p:nvPr>
        </p:nvGraphicFramePr>
        <p:xfrm>
          <a:off x="6253900" y="5093457"/>
          <a:ext cx="219075" cy="657225"/>
        </p:xfrm>
        <a:graphic>
          <a:graphicData uri="http://schemas.openxmlformats.org/presentationml/2006/ole">
            <mc:AlternateContent xmlns:mc="http://schemas.openxmlformats.org/markup-compatibility/2006">
              <mc:Choice xmlns:v="urn:schemas-microsoft-com:vml" Requires="v">
                <p:oleObj spid="_x0000_s70709" name="Equation" r:id="rId11" imgW="5791200" imgH="17373600" progId="">
                  <p:embed/>
                </p:oleObj>
              </mc:Choice>
              <mc:Fallback>
                <p:oleObj name="Equation" r:id="rId11" imgW="5791200" imgH="17373600" progId="">
                  <p:embed/>
                  <p:pic>
                    <p:nvPicPr>
                      <p:cNvPr id="7" name="对象 6"/>
                      <p:cNvPicPr>
                        <a:picLocks noChangeAspect="1"/>
                      </p:cNvPicPr>
                      <p:nvPr/>
                    </p:nvPicPr>
                    <p:blipFill>
                      <a:blip r:embed="rId12"/>
                      <a:stretch>
                        <a:fillRect/>
                      </a:stretch>
                    </p:blipFill>
                    <p:spPr>
                      <a:xfrm>
                        <a:off x="6253900" y="5093457"/>
                        <a:ext cx="219075" cy="657225"/>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69700505-0F35-4163-8772-A145D76AE7B6}"/>
              </a:ext>
            </a:extLst>
          </p:cNvPr>
          <p:cNvGraphicFramePr>
            <a:graphicFrameLocks noChangeAspect="1"/>
          </p:cNvGraphicFramePr>
          <p:nvPr>
            <p:extLst>
              <p:ext uri="{D42A27DB-BD31-4B8C-83A1-F6EECF244321}">
                <p14:modId xmlns:p14="http://schemas.microsoft.com/office/powerpoint/2010/main" val="3184840108"/>
              </p:ext>
            </p:extLst>
          </p:nvPr>
        </p:nvGraphicFramePr>
        <p:xfrm>
          <a:off x="6682430" y="5236592"/>
          <a:ext cx="323850" cy="381000"/>
        </p:xfrm>
        <a:graphic>
          <a:graphicData uri="http://schemas.openxmlformats.org/presentationml/2006/ole">
            <mc:AlternateContent xmlns:mc="http://schemas.openxmlformats.org/markup-compatibility/2006">
              <mc:Choice xmlns:v="urn:schemas-microsoft-com:vml" Requires="v">
                <p:oleObj spid="_x0000_s70710" name="Equation" r:id="rId13" imgW="8534400" imgH="10058400" progId="">
                  <p:embed/>
                </p:oleObj>
              </mc:Choice>
              <mc:Fallback>
                <p:oleObj name="Equation" r:id="rId13" imgW="8534400" imgH="10058400" progId="">
                  <p:embed/>
                  <p:pic>
                    <p:nvPicPr>
                      <p:cNvPr id="8" name="对象 7"/>
                      <p:cNvPicPr>
                        <a:picLocks noChangeAspect="1"/>
                      </p:cNvPicPr>
                      <p:nvPr/>
                    </p:nvPicPr>
                    <p:blipFill>
                      <a:blip r:embed="rId14"/>
                      <a:stretch>
                        <a:fillRect/>
                      </a:stretch>
                    </p:blipFill>
                    <p:spPr>
                      <a:xfrm>
                        <a:off x="6682430" y="5236592"/>
                        <a:ext cx="323850" cy="381000"/>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DAB1900E-9C5A-48B8-84B5-22A48C1CF952}"/>
              </a:ext>
            </a:extLst>
          </p:cNvPr>
          <p:cNvGraphicFramePr>
            <a:graphicFrameLocks noChangeAspect="1"/>
          </p:cNvGraphicFramePr>
          <p:nvPr>
            <p:extLst>
              <p:ext uri="{D42A27DB-BD31-4B8C-83A1-F6EECF244321}">
                <p14:modId xmlns:p14="http://schemas.microsoft.com/office/powerpoint/2010/main" val="1601388927"/>
              </p:ext>
            </p:extLst>
          </p:nvPr>
        </p:nvGraphicFramePr>
        <p:xfrm>
          <a:off x="7108180" y="5076453"/>
          <a:ext cx="2000250" cy="733425"/>
        </p:xfrm>
        <a:graphic>
          <a:graphicData uri="http://schemas.openxmlformats.org/presentationml/2006/ole">
            <mc:AlternateContent xmlns:mc="http://schemas.openxmlformats.org/markup-compatibility/2006">
              <mc:Choice xmlns:v="urn:schemas-microsoft-com:vml" Requires="v">
                <p:oleObj spid="_x0000_s70711" name="Equation" r:id="rId15" imgW="53035200" imgH="19507200" progId="">
                  <p:embed/>
                </p:oleObj>
              </mc:Choice>
              <mc:Fallback>
                <p:oleObj name="Equation" r:id="rId15" imgW="53035200" imgH="19507200" progId="">
                  <p:embed/>
                  <p:pic>
                    <p:nvPicPr>
                      <p:cNvPr id="9" name="对象 8"/>
                      <p:cNvPicPr>
                        <a:picLocks noChangeAspect="1"/>
                      </p:cNvPicPr>
                      <p:nvPr/>
                    </p:nvPicPr>
                    <p:blipFill>
                      <a:blip r:embed="rId16"/>
                      <a:stretch>
                        <a:fillRect/>
                      </a:stretch>
                    </p:blipFill>
                    <p:spPr>
                      <a:xfrm>
                        <a:off x="7108180" y="5076453"/>
                        <a:ext cx="2000250" cy="733425"/>
                      </a:xfrm>
                      <a:prstGeom prst="rect">
                        <a:avLst/>
                      </a:prstGeom>
                      <a:noFill/>
                      <a:ln w="9525">
                        <a:noFill/>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0569051" cy="1190454"/>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200" b="1" kern="0" dirty="0">
                <a:solidFill>
                  <a:srgbClr val="DE0000"/>
                </a:solidFill>
                <a:ea typeface="微软雅黑" panose="020B0503020204020204" pitchFamily="34" charset="-122"/>
              </a:rPr>
              <a:t>例   </a:t>
            </a:r>
            <a:r>
              <a:rPr lang="zh-CN" altLang="en-US" sz="2200" kern="0" dirty="0">
                <a:solidFill>
                  <a:srgbClr val="000000"/>
                </a:solidFill>
                <a:latin typeface="Times New Roman" panose="02020603050405020304" pitchFamily="65" charset="-122"/>
                <a:ea typeface="华文细黑" panose="02010600040101010101" pitchFamily="65" charset="-122"/>
              </a:rPr>
              <a:t>　质量为</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的子弹以某一初速度</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击中静止在光滑水平地面上质量为</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的木块,</a:t>
            </a:r>
            <a:br>
              <a:rPr sz="2200" dirty="0"/>
            </a:br>
            <a:r>
              <a:rPr lang="zh-CN" altLang="en-US" sz="2200" kern="0" dirty="0">
                <a:solidFill>
                  <a:srgbClr val="000000"/>
                </a:solidFill>
                <a:latin typeface="Times New Roman" panose="02020603050405020304" pitchFamily="65" charset="-122"/>
                <a:ea typeface="华文细黑" panose="02010600040101010101" pitchFamily="65" charset="-122"/>
              </a:rPr>
              <a:t>并陷入木块一定深度后与木块相对静止,甲、乙两图表示了这一过程开始和结束时子</a:t>
            </a:r>
            <a:br>
              <a:rPr sz="2200" dirty="0"/>
            </a:br>
            <a:r>
              <a:rPr lang="zh-CN" altLang="en-US" sz="2200" kern="0" dirty="0">
                <a:solidFill>
                  <a:srgbClr val="000000"/>
                </a:solidFill>
                <a:latin typeface="Times New Roman" panose="02020603050405020304" pitchFamily="65" charset="-122"/>
                <a:ea typeface="华文细黑" panose="02010600040101010101" pitchFamily="65" charset="-122"/>
              </a:rPr>
              <a:t>弹和木块可能的相对位置。设木块对子弹的阻力大小恒定,下列说法正确的是</a:t>
            </a:r>
            <a:r>
              <a:rPr lang="zh-CN" altLang="en-US" sz="2200" kern="0" spc="524" dirty="0">
                <a:solidFill>
                  <a:srgbClr val="000000"/>
                </a:solidFill>
                <a:latin typeface="Times New Roman" panose="02020603050405020304" pitchFamily="65" charset="-122"/>
                <a:ea typeface="华文细黑" panose="02010600040101010101" pitchFamily="65" charset="-122"/>
              </a:rPr>
              <a:t> </a:t>
            </a:r>
            <a:r>
              <a:rPr lang="zh-CN" altLang="en-US" sz="2200" kern="0" dirty="0">
                <a:solidFill>
                  <a:srgbClr val="000000"/>
                </a:solidFill>
                <a:latin typeface="Times New Roman" panose="02020603050405020304" pitchFamily="65" charset="-122"/>
                <a:ea typeface="华文细黑" panose="02010600040101010101" pitchFamily="65" charset="-122"/>
              </a:rPr>
              <a:t>(        )</a:t>
            </a:r>
            <a:endParaRPr lang="zh-CN" altLang="en-US" sz="2200" dirty="0"/>
          </a:p>
        </p:txBody>
      </p:sp>
      <p:pic>
        <p:nvPicPr>
          <p:cNvPr id="3" name="图片 3" descr="textimage19.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32553" y="1659413"/>
            <a:ext cx="3759812" cy="1190454"/>
          </a:xfrm>
          <a:prstGeom prst="rect">
            <a:avLst/>
          </a:prstGeom>
        </p:spPr>
      </p:pic>
      <p:sp>
        <p:nvSpPr>
          <p:cNvPr id="4" name="TextBox 2"/>
          <p:cNvSpPr txBox="1"/>
          <p:nvPr/>
        </p:nvSpPr>
        <p:spPr>
          <a:xfrm>
            <a:off x="483950" y="1558106"/>
            <a:ext cx="9073008" cy="1635191"/>
          </a:xfrm>
          <a:prstGeom prst="rect">
            <a:avLst/>
          </a:prstGeom>
          <a:noFill/>
        </p:spPr>
        <p:txBody>
          <a:bodyPr wrap="square" lIns="0" tIns="0" rIns="0" bIns="0" rtlCol="0">
            <a:spAutoFit/>
          </a:bodyPr>
          <a:lstStyle/>
          <a:p>
            <a:pPr marL="0" indent="0" eaLnBrk="0" latinLnBrk="1" hangingPunct="0">
              <a:lnSpc>
                <a:spcPct val="120000"/>
              </a:lnSpc>
              <a:spcBef>
                <a:spcPts val="2480"/>
              </a:spcBef>
              <a:buNone/>
            </a:pPr>
            <a:r>
              <a:rPr lang="zh-CN" altLang="en-US" sz="2200" kern="0" dirty="0">
                <a:solidFill>
                  <a:srgbClr val="000000"/>
                </a:solidFill>
                <a:latin typeface="Times New Roman" panose="02020603050405020304" pitchFamily="65" charset="-122"/>
                <a:ea typeface="华文细黑" panose="02010600040101010101" pitchFamily="65" charset="-122"/>
              </a:rPr>
              <a:t>A.</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越大,子弹射入木块的时间越短</a:t>
            </a:r>
            <a:endParaRPr lang="zh-CN" altLang="en-US" sz="2200" dirty="0"/>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65" charset="-122"/>
                <a:ea typeface="华文细黑" panose="02010600040101010101" pitchFamily="65" charset="-122"/>
              </a:rPr>
              <a:t>B.</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越大,子弹射入木块的深度越浅 </a:t>
            </a:r>
            <a:endParaRPr lang="zh-CN" altLang="en-US" sz="2200" dirty="0"/>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65" charset="-122"/>
                <a:ea typeface="华文细黑" panose="02010600040101010101" pitchFamily="65" charset="-122"/>
              </a:rPr>
              <a:t>C.无论</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的大小如何,都只可能是甲图所示的情形</a:t>
            </a:r>
            <a:endParaRPr lang="zh-CN" altLang="en-US" sz="2200" dirty="0"/>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65" charset="-122"/>
                <a:ea typeface="华文细黑" panose="02010600040101010101" pitchFamily="65" charset="-122"/>
              </a:rPr>
              <a:t>D.若</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较小,则可能是甲图所示的情形;若</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较大,则可能是乙图所示的情形</a:t>
            </a:r>
            <a:endParaRPr lang="zh-CN" altLang="en-US" sz="2200" dirty="0"/>
          </a:p>
        </p:txBody>
      </p:sp>
      <p:sp>
        <p:nvSpPr>
          <p:cNvPr id="5" name="文本框 8"/>
          <p:cNvSpPr txBox="1"/>
          <p:nvPr/>
        </p:nvSpPr>
        <p:spPr>
          <a:xfrm>
            <a:off x="10044534" y="1093940"/>
            <a:ext cx="385638" cy="464166"/>
          </a:xfrm>
          <a:prstGeom prst="rect">
            <a:avLst/>
          </a:prstGeom>
          <a:noFill/>
        </p:spPr>
        <p:txBody>
          <a:bodyPr wrap="square" rtlCol="0">
            <a:spAutoFit/>
          </a:bodyPr>
          <a:lstStyle/>
          <a:p>
            <a:pPr>
              <a:lnSpc>
                <a:spcPct val="120000"/>
              </a:lnSpc>
            </a:pPr>
            <a:r>
              <a:rPr lang="en-US" altLang="zh-CN" sz="2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zh-CN" altLang="en-US" sz="2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2">
            <a:extLst>
              <a:ext uri="{FF2B5EF4-FFF2-40B4-BE49-F238E27FC236}">
                <a16:creationId xmlns:a16="http://schemas.microsoft.com/office/drawing/2014/main" id="{5D712397-038B-4C50-A5A5-BA905003027C}"/>
              </a:ext>
            </a:extLst>
          </p:cNvPr>
          <p:cNvSpPr txBox="1"/>
          <p:nvPr/>
        </p:nvSpPr>
        <p:spPr>
          <a:xfrm>
            <a:off x="445382" y="3348261"/>
            <a:ext cx="11831400" cy="2689967"/>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000" b="1" dirty="0">
                <a:solidFill>
                  <a:srgbClr val="DE0000"/>
                </a:solidFill>
                <a:latin typeface="微软雅黑" panose="020B0503020204020204" pitchFamily="34" charset="-122"/>
                <a:ea typeface="微软雅黑" panose="020B0503020204020204" pitchFamily="34" charset="-122"/>
              </a:rPr>
              <a:t>解析</a:t>
            </a:r>
            <a:r>
              <a:rPr lang="zh-CN" altLang="en-US" sz="200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解法一　常规法</a:t>
            </a:r>
            <a:endParaRPr lang="zh-CN" altLang="en-US" sz="22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根据动量守恒定律</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，则对木块由动量定理有 </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解得</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609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510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越大,</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越大,</a:t>
            </a:r>
            <a:r>
              <a:rPr lang="zh-CN" altLang="en-US"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A错</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。功能关系</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fd</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104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spc="42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104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200"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,解得</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7255"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625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30000"/>
              </a:lnSpc>
              <a:spcBef>
                <a:spcPts val="145"/>
              </a:spcBef>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越大,</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越大,</a:t>
            </a:r>
            <a:r>
              <a:rPr lang="zh-CN" altLang="en-US"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B错</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。对木块,由动能定理 </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fx</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1025"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200"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解得</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7909"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 </a:t>
            </a:r>
            <a:r>
              <a:rPr lang="zh-CN" altLang="en-US" sz="2200" kern="0" spc="-1108"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spc="339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,可得</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,即无论</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的大小如何,都只可能是题图甲所示</a:t>
            </a:r>
            <a:endParaRPr lang="zh-CN" altLang="en-US" sz="22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2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的情形,</a:t>
            </a:r>
            <a:r>
              <a:rPr lang="zh-CN" altLang="en-US"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C正确,D错误</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2200"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BB13FA83-4236-49AB-998D-12EC88D8678E}"/>
              </a:ext>
            </a:extLst>
          </p:cNvPr>
          <p:cNvGraphicFramePr>
            <a:graphicFrameLocks noChangeAspect="1"/>
          </p:cNvGraphicFramePr>
          <p:nvPr>
            <p:extLst>
              <p:ext uri="{D42A27DB-BD31-4B8C-83A1-F6EECF244321}">
                <p14:modId xmlns:p14="http://schemas.microsoft.com/office/powerpoint/2010/main" val="1929580985"/>
              </p:ext>
            </p:extLst>
          </p:nvPr>
        </p:nvGraphicFramePr>
        <p:xfrm>
          <a:off x="8941638" y="3780309"/>
          <a:ext cx="855683" cy="513410"/>
        </p:xfrm>
        <a:graphic>
          <a:graphicData uri="http://schemas.openxmlformats.org/presentationml/2006/ole">
            <mc:AlternateContent xmlns:mc="http://schemas.openxmlformats.org/markup-compatibility/2006">
              <mc:Choice xmlns:v="urn:schemas-microsoft-com:vml" Requires="v">
                <p:oleObj spid="_x0000_s71748" name="Equation" r:id="rId5" imgW="31394400" imgH="18897600" progId="">
                  <p:embed/>
                </p:oleObj>
              </mc:Choice>
              <mc:Fallback>
                <p:oleObj name="Equation" r:id="rId5" imgW="31394400" imgH="18897600" progId="">
                  <p:embed/>
                  <p:pic>
                    <p:nvPicPr>
                      <p:cNvPr id="4" name="对象 3"/>
                      <p:cNvPicPr>
                        <a:picLocks noChangeAspect="1"/>
                      </p:cNvPicPr>
                      <p:nvPr/>
                    </p:nvPicPr>
                    <p:blipFill>
                      <a:blip r:embed="rId6"/>
                      <a:stretch>
                        <a:fillRect/>
                      </a:stretch>
                    </p:blipFill>
                    <p:spPr>
                      <a:xfrm>
                        <a:off x="8941638" y="3780309"/>
                        <a:ext cx="855683" cy="513410"/>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2D8ACCE7-51F5-46BB-900C-3BBEED2EC808}"/>
              </a:ext>
            </a:extLst>
          </p:cNvPr>
          <p:cNvGraphicFramePr>
            <a:graphicFrameLocks noChangeAspect="1"/>
          </p:cNvGraphicFramePr>
          <p:nvPr>
            <p:extLst>
              <p:ext uri="{D42A27DB-BD31-4B8C-83A1-F6EECF244321}">
                <p14:modId xmlns:p14="http://schemas.microsoft.com/office/powerpoint/2010/main" val="1388495689"/>
              </p:ext>
            </p:extLst>
          </p:nvPr>
        </p:nvGraphicFramePr>
        <p:xfrm>
          <a:off x="10181369" y="3780309"/>
          <a:ext cx="855682" cy="748722"/>
        </p:xfrm>
        <a:graphic>
          <a:graphicData uri="http://schemas.openxmlformats.org/presentationml/2006/ole">
            <mc:AlternateContent xmlns:mc="http://schemas.openxmlformats.org/markup-compatibility/2006">
              <mc:Choice xmlns:v="urn:schemas-microsoft-com:vml" Requires="v">
                <p:oleObj spid="_x0000_s71749" name="Equation" r:id="rId7" imgW="32308800" imgH="28346400" progId="">
                  <p:embed/>
                </p:oleObj>
              </mc:Choice>
              <mc:Fallback>
                <p:oleObj name="Equation" r:id="rId7" imgW="32308800" imgH="28346400" progId="">
                  <p:embed/>
                  <p:pic>
                    <p:nvPicPr>
                      <p:cNvPr id="5" name="对象 4"/>
                      <p:cNvPicPr>
                        <a:picLocks noChangeAspect="1"/>
                      </p:cNvPicPr>
                      <p:nvPr/>
                    </p:nvPicPr>
                    <p:blipFill>
                      <a:blip r:embed="rId8"/>
                      <a:stretch>
                        <a:fillRect/>
                      </a:stretch>
                    </p:blipFill>
                    <p:spPr>
                      <a:xfrm>
                        <a:off x="10181369" y="3780309"/>
                        <a:ext cx="855682" cy="748722"/>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3FEAAFA0-A760-4BE6-8747-0B18EBEFF683}"/>
              </a:ext>
            </a:extLst>
          </p:cNvPr>
          <p:cNvGraphicFramePr>
            <a:graphicFrameLocks noChangeAspect="1"/>
          </p:cNvGraphicFramePr>
          <p:nvPr>
            <p:extLst>
              <p:ext uri="{D42A27DB-BD31-4B8C-83A1-F6EECF244321}">
                <p14:modId xmlns:p14="http://schemas.microsoft.com/office/powerpoint/2010/main" val="3214824770"/>
              </p:ext>
            </p:extLst>
          </p:nvPr>
        </p:nvGraphicFramePr>
        <p:xfrm>
          <a:off x="4538073" y="4230953"/>
          <a:ext cx="174712" cy="524135"/>
        </p:xfrm>
        <a:graphic>
          <a:graphicData uri="http://schemas.openxmlformats.org/presentationml/2006/ole">
            <mc:AlternateContent xmlns:mc="http://schemas.openxmlformats.org/markup-compatibility/2006">
              <mc:Choice xmlns:v="urn:schemas-microsoft-com:vml" Requires="v">
                <p:oleObj spid="_x0000_s71750" name="Equation" r:id="rId9" imgW="5791200" imgH="17373600" progId="">
                  <p:embed/>
                </p:oleObj>
              </mc:Choice>
              <mc:Fallback>
                <p:oleObj name="Equation" r:id="rId9" imgW="5791200" imgH="17373600" progId="">
                  <p:embed/>
                  <p:pic>
                    <p:nvPicPr>
                      <p:cNvPr id="6" name="对象 5"/>
                      <p:cNvPicPr>
                        <a:picLocks noChangeAspect="1"/>
                      </p:cNvPicPr>
                      <p:nvPr/>
                    </p:nvPicPr>
                    <p:blipFill>
                      <a:blip r:embed="rId10"/>
                      <a:stretch>
                        <a:fillRect/>
                      </a:stretch>
                    </p:blipFill>
                    <p:spPr>
                      <a:xfrm>
                        <a:off x="4538073" y="4230953"/>
                        <a:ext cx="174712" cy="52413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B0D60719-4FA4-44AE-8382-6618FFAC1B85}"/>
              </a:ext>
            </a:extLst>
          </p:cNvPr>
          <p:cNvGraphicFramePr>
            <a:graphicFrameLocks noChangeAspect="1"/>
          </p:cNvGraphicFramePr>
          <p:nvPr>
            <p:extLst>
              <p:ext uri="{D42A27DB-BD31-4B8C-83A1-F6EECF244321}">
                <p14:modId xmlns:p14="http://schemas.microsoft.com/office/powerpoint/2010/main" val="1286281217"/>
              </p:ext>
            </p:extLst>
          </p:nvPr>
        </p:nvGraphicFramePr>
        <p:xfrm>
          <a:off x="4895835" y="4339057"/>
          <a:ext cx="244515" cy="362244"/>
        </p:xfrm>
        <a:graphic>
          <a:graphicData uri="http://schemas.openxmlformats.org/presentationml/2006/ole">
            <mc:AlternateContent xmlns:mc="http://schemas.openxmlformats.org/markup-compatibility/2006">
              <mc:Choice xmlns:v="urn:schemas-microsoft-com:vml" Requires="v">
                <p:oleObj spid="_x0000_s71751" name="Equation" r:id="rId11" imgW="6705600" imgH="10058400" progId="">
                  <p:embed/>
                </p:oleObj>
              </mc:Choice>
              <mc:Fallback>
                <p:oleObj name="Equation" r:id="rId11" imgW="6705600" imgH="10058400" progId="">
                  <p:embed/>
                  <p:pic>
                    <p:nvPicPr>
                      <p:cNvPr id="7" name="对象 6"/>
                      <p:cNvPicPr>
                        <a:picLocks noChangeAspect="1"/>
                      </p:cNvPicPr>
                      <p:nvPr/>
                    </p:nvPicPr>
                    <p:blipFill>
                      <a:blip r:embed="rId12"/>
                      <a:stretch>
                        <a:fillRect/>
                      </a:stretch>
                    </p:blipFill>
                    <p:spPr>
                      <a:xfrm>
                        <a:off x="4895835" y="4339057"/>
                        <a:ext cx="244515" cy="362244"/>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7AB215E0-CA6A-4AC5-A793-1C9EBF3C2239}"/>
              </a:ext>
            </a:extLst>
          </p:cNvPr>
          <p:cNvGraphicFramePr>
            <a:graphicFrameLocks noChangeAspect="1"/>
          </p:cNvGraphicFramePr>
          <p:nvPr>
            <p:extLst>
              <p:ext uri="{D42A27DB-BD31-4B8C-83A1-F6EECF244321}">
                <p14:modId xmlns:p14="http://schemas.microsoft.com/office/powerpoint/2010/main" val="2172601643"/>
              </p:ext>
            </p:extLst>
          </p:nvPr>
        </p:nvGraphicFramePr>
        <p:xfrm>
          <a:off x="5325678" y="4230953"/>
          <a:ext cx="174712" cy="524135"/>
        </p:xfrm>
        <a:graphic>
          <a:graphicData uri="http://schemas.openxmlformats.org/presentationml/2006/ole">
            <mc:AlternateContent xmlns:mc="http://schemas.openxmlformats.org/markup-compatibility/2006">
              <mc:Choice xmlns:v="urn:schemas-microsoft-com:vml" Requires="v">
                <p:oleObj spid="_x0000_s71752" name="Equation" r:id="rId13" imgW="5791200" imgH="17373600" progId="">
                  <p:embed/>
                </p:oleObj>
              </mc:Choice>
              <mc:Fallback>
                <p:oleObj name="Equation" r:id="rId13" imgW="5791200" imgH="17373600" progId="">
                  <p:embed/>
                  <p:pic>
                    <p:nvPicPr>
                      <p:cNvPr id="8" name="对象 7"/>
                      <p:cNvPicPr>
                        <a:picLocks noChangeAspect="1"/>
                      </p:cNvPicPr>
                      <p:nvPr/>
                    </p:nvPicPr>
                    <p:blipFill>
                      <a:blip r:embed="rId14"/>
                      <a:stretch>
                        <a:fillRect/>
                      </a:stretch>
                    </p:blipFill>
                    <p:spPr>
                      <a:xfrm>
                        <a:off x="5325678" y="4230953"/>
                        <a:ext cx="174712" cy="524135"/>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E1230BF7-7C9D-4CA9-AB26-6BEBA589D180}"/>
              </a:ext>
            </a:extLst>
          </p:cNvPr>
          <p:cNvGraphicFramePr>
            <a:graphicFrameLocks noChangeAspect="1"/>
          </p:cNvGraphicFramePr>
          <p:nvPr>
            <p:extLst>
              <p:ext uri="{D42A27DB-BD31-4B8C-83A1-F6EECF244321}">
                <p14:modId xmlns:p14="http://schemas.microsoft.com/office/powerpoint/2010/main" val="4026231445"/>
              </p:ext>
            </p:extLst>
          </p:nvPr>
        </p:nvGraphicFramePr>
        <p:xfrm>
          <a:off x="7420044" y="4226721"/>
          <a:ext cx="1032674" cy="586916"/>
        </p:xfrm>
        <a:graphic>
          <a:graphicData uri="http://schemas.openxmlformats.org/presentationml/2006/ole">
            <mc:AlternateContent xmlns:mc="http://schemas.openxmlformats.org/markup-compatibility/2006">
              <mc:Choice xmlns:v="urn:schemas-microsoft-com:vml" Requires="v">
                <p:oleObj spid="_x0000_s71753" name="Equation" r:id="rId15" imgW="35052000" imgH="19812000" progId="">
                  <p:embed/>
                </p:oleObj>
              </mc:Choice>
              <mc:Fallback>
                <p:oleObj name="Equation" r:id="rId15" imgW="35052000" imgH="19812000" progId="">
                  <p:embed/>
                  <p:pic>
                    <p:nvPicPr>
                      <p:cNvPr id="9" name="对象 8"/>
                      <p:cNvPicPr>
                        <a:picLocks noChangeAspect="1"/>
                      </p:cNvPicPr>
                      <p:nvPr/>
                    </p:nvPicPr>
                    <p:blipFill>
                      <a:blip r:embed="rId16"/>
                      <a:stretch>
                        <a:fillRect/>
                      </a:stretch>
                    </p:blipFill>
                    <p:spPr>
                      <a:xfrm>
                        <a:off x="7420044" y="4226721"/>
                        <a:ext cx="1032674" cy="586916"/>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F0F4400C-ECDB-4D8E-8544-208FCE6685D7}"/>
              </a:ext>
            </a:extLst>
          </p:cNvPr>
          <p:cNvGraphicFramePr>
            <a:graphicFrameLocks noChangeAspect="1"/>
          </p:cNvGraphicFramePr>
          <p:nvPr>
            <p:extLst>
              <p:ext uri="{D42A27DB-BD31-4B8C-83A1-F6EECF244321}">
                <p14:modId xmlns:p14="http://schemas.microsoft.com/office/powerpoint/2010/main" val="957923594"/>
              </p:ext>
            </p:extLst>
          </p:nvPr>
        </p:nvGraphicFramePr>
        <p:xfrm>
          <a:off x="8836766" y="4246869"/>
          <a:ext cx="960555" cy="768444"/>
        </p:xfrm>
        <a:graphic>
          <a:graphicData uri="http://schemas.openxmlformats.org/presentationml/2006/ole">
            <mc:AlternateContent xmlns:mc="http://schemas.openxmlformats.org/markup-compatibility/2006">
              <mc:Choice xmlns:v="urn:schemas-microsoft-com:vml" Requires="v">
                <p:oleObj spid="_x0000_s71754" name="Equation" r:id="rId17" imgW="36576000" imgH="29260800" progId="">
                  <p:embed/>
                </p:oleObj>
              </mc:Choice>
              <mc:Fallback>
                <p:oleObj name="Equation" r:id="rId17" imgW="36576000" imgH="29260800" progId="">
                  <p:embed/>
                  <p:pic>
                    <p:nvPicPr>
                      <p:cNvPr id="10" name="对象 9"/>
                      <p:cNvPicPr>
                        <a:picLocks noChangeAspect="1"/>
                      </p:cNvPicPr>
                      <p:nvPr/>
                    </p:nvPicPr>
                    <p:blipFill>
                      <a:blip r:embed="rId18"/>
                      <a:stretch>
                        <a:fillRect/>
                      </a:stretch>
                    </p:blipFill>
                    <p:spPr>
                      <a:xfrm>
                        <a:off x="8836766" y="4246869"/>
                        <a:ext cx="960555" cy="768444"/>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9C98F4A6-F2D1-4119-AD58-3B844C251687}"/>
              </a:ext>
            </a:extLst>
          </p:cNvPr>
          <p:cNvGraphicFramePr>
            <a:graphicFrameLocks noChangeAspect="1"/>
          </p:cNvGraphicFramePr>
          <p:nvPr>
            <p:extLst>
              <p:ext uri="{D42A27DB-BD31-4B8C-83A1-F6EECF244321}">
                <p14:modId xmlns:p14="http://schemas.microsoft.com/office/powerpoint/2010/main" val="962200853"/>
              </p:ext>
            </p:extLst>
          </p:nvPr>
        </p:nvGraphicFramePr>
        <p:xfrm>
          <a:off x="5829734" y="4731715"/>
          <a:ext cx="174712" cy="524135"/>
        </p:xfrm>
        <a:graphic>
          <a:graphicData uri="http://schemas.openxmlformats.org/presentationml/2006/ole">
            <mc:AlternateContent xmlns:mc="http://schemas.openxmlformats.org/markup-compatibility/2006">
              <mc:Choice xmlns:v="urn:schemas-microsoft-com:vml" Requires="v">
                <p:oleObj spid="_x0000_s71755" name="Equation" r:id="rId19" imgW="5791200" imgH="17373600" progId="">
                  <p:embed/>
                </p:oleObj>
              </mc:Choice>
              <mc:Fallback>
                <p:oleObj name="Equation" r:id="rId19" imgW="5791200" imgH="17373600" progId="">
                  <p:embed/>
                  <p:pic>
                    <p:nvPicPr>
                      <p:cNvPr id="11" name="对象 10"/>
                      <p:cNvPicPr>
                        <a:picLocks noChangeAspect="1"/>
                      </p:cNvPicPr>
                      <p:nvPr/>
                    </p:nvPicPr>
                    <p:blipFill>
                      <a:blip r:embed="rId20"/>
                      <a:stretch>
                        <a:fillRect/>
                      </a:stretch>
                    </p:blipFill>
                    <p:spPr>
                      <a:xfrm>
                        <a:off x="5829734" y="4731715"/>
                        <a:ext cx="174712" cy="52413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210145CC-1470-4B90-B2F9-E852C78C6B15}"/>
              </a:ext>
            </a:extLst>
          </p:cNvPr>
          <p:cNvGraphicFramePr>
            <a:graphicFrameLocks noChangeAspect="1"/>
          </p:cNvGraphicFramePr>
          <p:nvPr>
            <p:extLst>
              <p:ext uri="{D42A27DB-BD31-4B8C-83A1-F6EECF244321}">
                <p14:modId xmlns:p14="http://schemas.microsoft.com/office/powerpoint/2010/main" val="3454288091"/>
              </p:ext>
            </p:extLst>
          </p:nvPr>
        </p:nvGraphicFramePr>
        <p:xfrm>
          <a:off x="1266659" y="5095049"/>
          <a:ext cx="1245366" cy="651549"/>
        </p:xfrm>
        <a:graphic>
          <a:graphicData uri="http://schemas.openxmlformats.org/presentationml/2006/ole">
            <mc:AlternateContent xmlns:mc="http://schemas.openxmlformats.org/markup-compatibility/2006">
              <mc:Choice xmlns:v="urn:schemas-microsoft-com:vml" Requires="v">
                <p:oleObj spid="_x0000_s71756" name="Equation" r:id="rId21" imgW="38100000" imgH="19812000" progId="">
                  <p:embed/>
                </p:oleObj>
              </mc:Choice>
              <mc:Fallback>
                <p:oleObj name="Equation" r:id="rId21" imgW="38100000" imgH="19812000" progId="">
                  <p:embed/>
                  <p:pic>
                    <p:nvPicPr>
                      <p:cNvPr id="12" name="对象 11"/>
                      <p:cNvPicPr>
                        <a:picLocks noChangeAspect="1"/>
                      </p:cNvPicPr>
                      <p:nvPr/>
                    </p:nvPicPr>
                    <p:blipFill>
                      <a:blip r:embed="rId22"/>
                      <a:stretch>
                        <a:fillRect/>
                      </a:stretch>
                    </p:blipFill>
                    <p:spPr>
                      <a:xfrm>
                        <a:off x="1266659" y="5095049"/>
                        <a:ext cx="1245366" cy="651549"/>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3D55DB2D-5B37-4D73-B7D5-A44FB9C8A345}"/>
              </a:ext>
            </a:extLst>
          </p:cNvPr>
          <p:cNvGraphicFramePr>
            <a:graphicFrameLocks noChangeAspect="1"/>
          </p:cNvGraphicFramePr>
          <p:nvPr>
            <p:extLst>
              <p:ext uri="{D42A27DB-BD31-4B8C-83A1-F6EECF244321}">
                <p14:modId xmlns:p14="http://schemas.microsoft.com/office/powerpoint/2010/main" val="285344255"/>
              </p:ext>
            </p:extLst>
          </p:nvPr>
        </p:nvGraphicFramePr>
        <p:xfrm>
          <a:off x="2922604" y="5095048"/>
          <a:ext cx="220087" cy="607441"/>
        </p:xfrm>
        <a:graphic>
          <a:graphicData uri="http://schemas.openxmlformats.org/presentationml/2006/ole">
            <mc:AlternateContent xmlns:mc="http://schemas.openxmlformats.org/markup-compatibility/2006">
              <mc:Choice xmlns:v="urn:schemas-microsoft-com:vml" Requires="v">
                <p:oleObj spid="_x0000_s71757" name="Equation" r:id="rId23" imgW="6400800" imgH="17373600" progId="">
                  <p:embed/>
                </p:oleObj>
              </mc:Choice>
              <mc:Fallback>
                <p:oleObj name="Equation" r:id="rId23" imgW="6400800" imgH="17373600" progId="">
                  <p:embed/>
                  <p:pic>
                    <p:nvPicPr>
                      <p:cNvPr id="13" name="对象 12"/>
                      <p:cNvPicPr>
                        <a:picLocks noChangeAspect="1"/>
                      </p:cNvPicPr>
                      <p:nvPr/>
                    </p:nvPicPr>
                    <p:blipFill>
                      <a:blip r:embed="rId24"/>
                      <a:stretch>
                        <a:fillRect/>
                      </a:stretch>
                    </p:blipFill>
                    <p:spPr>
                      <a:xfrm>
                        <a:off x="2922604" y="5095048"/>
                        <a:ext cx="220087" cy="607441"/>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C707C4AE-2F31-4910-8CC1-DD019E493920}"/>
              </a:ext>
            </a:extLst>
          </p:cNvPr>
          <p:cNvGraphicFramePr>
            <a:graphicFrameLocks noChangeAspect="1"/>
          </p:cNvGraphicFramePr>
          <p:nvPr>
            <p:extLst>
              <p:ext uri="{D42A27DB-BD31-4B8C-83A1-F6EECF244321}">
                <p14:modId xmlns:p14="http://schemas.microsoft.com/office/powerpoint/2010/main" val="680300935"/>
              </p:ext>
            </p:extLst>
          </p:nvPr>
        </p:nvGraphicFramePr>
        <p:xfrm>
          <a:off x="3333302" y="5095049"/>
          <a:ext cx="742085" cy="602399"/>
        </p:xfrm>
        <a:graphic>
          <a:graphicData uri="http://schemas.openxmlformats.org/presentationml/2006/ole">
            <mc:AlternateContent xmlns:mc="http://schemas.openxmlformats.org/markup-compatibility/2006">
              <mc:Choice xmlns:v="urn:schemas-microsoft-com:vml" Requires="v">
                <p:oleObj spid="_x0000_s71758" name="Equation" r:id="rId25" imgW="21336000" imgH="17373600" progId="">
                  <p:embed/>
                </p:oleObj>
              </mc:Choice>
              <mc:Fallback>
                <p:oleObj name="Equation" r:id="rId25" imgW="21336000" imgH="17373600" progId="">
                  <p:embed/>
                  <p:pic>
                    <p:nvPicPr>
                      <p:cNvPr id="14" name="对象 13"/>
                      <p:cNvPicPr>
                        <a:picLocks noChangeAspect="1"/>
                      </p:cNvPicPr>
                      <p:nvPr/>
                    </p:nvPicPr>
                    <p:blipFill>
                      <a:blip r:embed="rId26"/>
                      <a:stretch>
                        <a:fillRect/>
                      </a:stretch>
                    </p:blipFill>
                    <p:spPr>
                      <a:xfrm>
                        <a:off x="3333302" y="5095049"/>
                        <a:ext cx="742085" cy="6023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3807" y="3276253"/>
            <a:ext cx="11138558" cy="3265830"/>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解法二　图像法</a:t>
            </a:r>
            <a:b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b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作出木块和子弹的</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图像,如图所示。</a:t>
            </a:r>
            <a:b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b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abc</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的面积表示子弹和木块的相对位移,△</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bcd</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的面积</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表示共速前木块相对地面的位移,由图可知△</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abc</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的面积</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大于△</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bcd</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的面积,所以无论</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的大小如何,都只</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可能是题图甲所示的情形</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正确</a:t>
            </a:r>
            <a:r>
              <a:rPr lang="en-US" altLang="zh-CN"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错误</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。子弹对木块的</a:t>
            </a:r>
            <a:endPar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阻力大小恒定</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木块的质量</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越大</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加速度越小</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对应的</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图线的斜率越小</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对应图像中</a:t>
            </a:r>
            <a:r>
              <a:rPr lang="en-US" altLang="zh-CN" sz="2200" i="1" kern="0" dirty="0" err="1">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a:t>
            </a:r>
            <a:r>
              <a:rPr lang="en-US" altLang="zh-CN" sz="2200" i="1" kern="0" baseline="-15000" dirty="0" err="1">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be</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a:t>
            </a:r>
            <a:r>
              <a:rPr lang="en-US" altLang="zh-CN" sz="2200" i="1" kern="0" dirty="0" err="1">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a:t>
            </a:r>
            <a:r>
              <a:rPr lang="en-US" altLang="zh-CN" sz="2200" i="1" kern="0" baseline="-15000" dirty="0" err="1">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bc</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子弹射入木块的时间越长</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en-US" altLang="zh-CN"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en-US" altLang="zh-CN"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子弹射入木块的深度越深</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i="1" kern="0" baseline="-15000" dirty="0" err="1">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abe</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en-US" altLang="zh-CN" sz="22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2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i="1" kern="0" baseline="-15000" dirty="0" err="1">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abc</a:t>
            </a:r>
            <a:r>
              <a:rPr lang="en-US" altLang="zh-CN"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AB</a:t>
            </a:r>
            <a:r>
              <a:rPr lang="zh-CN" altLang="en-US" sz="22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错误</a:t>
            </a:r>
            <a:r>
              <a:rPr lang="zh-CN" altLang="en-US" sz="22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2200" dirty="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 name="图片 3" descr="textimage20.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7394037" y="3419600"/>
            <a:ext cx="3595049" cy="2444316"/>
          </a:xfrm>
          <a:prstGeom prst="rect">
            <a:avLst/>
          </a:prstGeom>
        </p:spPr>
      </p:pic>
      <p:sp>
        <p:nvSpPr>
          <p:cNvPr id="4" name="TextBox 2">
            <a:extLst>
              <a:ext uri="{FF2B5EF4-FFF2-40B4-BE49-F238E27FC236}">
                <a16:creationId xmlns:a16="http://schemas.microsoft.com/office/drawing/2014/main" id="{D99D0441-6D2C-410B-81E2-E81A093F82BC}"/>
              </a:ext>
            </a:extLst>
          </p:cNvPr>
          <p:cNvSpPr txBox="1"/>
          <p:nvPr/>
        </p:nvSpPr>
        <p:spPr>
          <a:xfrm>
            <a:off x="468000" y="323925"/>
            <a:ext cx="10569051" cy="1190454"/>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200" b="1" kern="0" dirty="0">
                <a:solidFill>
                  <a:srgbClr val="DE0000"/>
                </a:solidFill>
                <a:ea typeface="微软雅黑" panose="020B0503020204020204" pitchFamily="34" charset="-122"/>
              </a:rPr>
              <a:t>例   </a:t>
            </a:r>
            <a:r>
              <a:rPr lang="zh-CN" altLang="en-US" sz="2200" kern="0" dirty="0">
                <a:solidFill>
                  <a:srgbClr val="000000"/>
                </a:solidFill>
                <a:latin typeface="Times New Roman" panose="02020603050405020304" pitchFamily="65" charset="-122"/>
                <a:ea typeface="华文细黑" panose="02010600040101010101" pitchFamily="65" charset="-122"/>
              </a:rPr>
              <a:t>　质量为</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的子弹以某一初速度</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击中静止在光滑水平地面上质量为</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的木块,</a:t>
            </a:r>
            <a:br>
              <a:rPr sz="2200" dirty="0"/>
            </a:br>
            <a:r>
              <a:rPr lang="zh-CN" altLang="en-US" sz="2200" kern="0" dirty="0">
                <a:solidFill>
                  <a:srgbClr val="000000"/>
                </a:solidFill>
                <a:latin typeface="Times New Roman" panose="02020603050405020304" pitchFamily="65" charset="-122"/>
                <a:ea typeface="华文细黑" panose="02010600040101010101" pitchFamily="65" charset="-122"/>
              </a:rPr>
              <a:t>并陷入木块一定深度后与木块相对静止,甲、乙两图表示了这一过程开始和结束时子</a:t>
            </a:r>
            <a:br>
              <a:rPr sz="2200" dirty="0"/>
            </a:br>
            <a:r>
              <a:rPr lang="zh-CN" altLang="en-US" sz="2200" kern="0" dirty="0">
                <a:solidFill>
                  <a:srgbClr val="000000"/>
                </a:solidFill>
                <a:latin typeface="Times New Roman" panose="02020603050405020304" pitchFamily="65" charset="-122"/>
                <a:ea typeface="华文细黑" panose="02010600040101010101" pitchFamily="65" charset="-122"/>
              </a:rPr>
              <a:t>弹和木块可能的相对位置。设木块对子弹的阻力大小恒定,下列说法正确的是</a:t>
            </a:r>
            <a:r>
              <a:rPr lang="zh-CN" altLang="en-US" sz="2200" kern="0" spc="524" dirty="0">
                <a:solidFill>
                  <a:srgbClr val="000000"/>
                </a:solidFill>
                <a:latin typeface="Times New Roman" panose="02020603050405020304" pitchFamily="65" charset="-122"/>
                <a:ea typeface="华文细黑" panose="02010600040101010101" pitchFamily="65" charset="-122"/>
              </a:rPr>
              <a:t> </a:t>
            </a:r>
            <a:r>
              <a:rPr lang="zh-CN" altLang="en-US" sz="2200" kern="0" dirty="0">
                <a:solidFill>
                  <a:srgbClr val="000000"/>
                </a:solidFill>
                <a:latin typeface="Times New Roman" panose="02020603050405020304" pitchFamily="65" charset="-122"/>
                <a:ea typeface="华文细黑" panose="02010600040101010101" pitchFamily="65" charset="-122"/>
              </a:rPr>
              <a:t>(        )</a:t>
            </a:r>
            <a:endParaRPr lang="zh-CN" altLang="en-US" sz="2200" dirty="0"/>
          </a:p>
        </p:txBody>
      </p:sp>
      <p:pic>
        <p:nvPicPr>
          <p:cNvPr id="5" name="图片 3" descr="textimage19.jpeg">
            <a:extLst>
              <a:ext uri="{FF2B5EF4-FFF2-40B4-BE49-F238E27FC236}">
                <a16:creationId xmlns:a16="http://schemas.microsoft.com/office/drawing/2014/main" id="{62C83498-38D6-4AF1-BC93-86CA544C321C}"/>
              </a:ext>
            </a:extLst>
          </p:cNvPr>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32553" y="1659413"/>
            <a:ext cx="3759812" cy="1190454"/>
          </a:xfrm>
          <a:prstGeom prst="rect">
            <a:avLst/>
          </a:prstGeom>
        </p:spPr>
      </p:pic>
      <p:sp>
        <p:nvSpPr>
          <p:cNvPr id="6" name="TextBox 2">
            <a:extLst>
              <a:ext uri="{FF2B5EF4-FFF2-40B4-BE49-F238E27FC236}">
                <a16:creationId xmlns:a16="http://schemas.microsoft.com/office/drawing/2014/main" id="{45C92828-A6F0-473F-B89E-91EA9E841791}"/>
              </a:ext>
            </a:extLst>
          </p:cNvPr>
          <p:cNvSpPr txBox="1"/>
          <p:nvPr/>
        </p:nvSpPr>
        <p:spPr>
          <a:xfrm>
            <a:off x="483950" y="1558106"/>
            <a:ext cx="9073008" cy="1635191"/>
          </a:xfrm>
          <a:prstGeom prst="rect">
            <a:avLst/>
          </a:prstGeom>
        </p:spPr>
        <p:txBody>
          <a:bodyPr wrap="square" lIns="0" tIns="0" rIns="0" bIns="0" rtlCol="0">
            <a:spAutoFit/>
          </a:bodyPr>
          <a:lstStyle/>
          <a:p>
            <a:pPr marL="0" indent="0" eaLnBrk="0" latinLnBrk="1" hangingPunct="0">
              <a:lnSpc>
                <a:spcPct val="120000"/>
              </a:lnSpc>
              <a:spcBef>
                <a:spcPts val="2480"/>
              </a:spcBef>
              <a:buNone/>
            </a:pPr>
            <a:r>
              <a:rPr lang="zh-CN" altLang="en-US" sz="2200" kern="0" dirty="0">
                <a:solidFill>
                  <a:srgbClr val="000000"/>
                </a:solidFill>
                <a:latin typeface="Times New Roman" panose="02020603050405020304" pitchFamily="65" charset="-122"/>
                <a:ea typeface="华文细黑" panose="02010600040101010101" pitchFamily="65" charset="-122"/>
              </a:rPr>
              <a:t>A.</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越大,子弹射入木块的时间越短</a:t>
            </a:r>
            <a:endParaRPr lang="zh-CN" altLang="en-US" sz="2200" dirty="0"/>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65" charset="-122"/>
                <a:ea typeface="华文细黑" panose="02010600040101010101" pitchFamily="65" charset="-122"/>
              </a:rPr>
              <a:t>B.</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越大,子弹射入木块的深度越浅 </a:t>
            </a:r>
            <a:endParaRPr lang="zh-CN" altLang="en-US" sz="2200" dirty="0"/>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65" charset="-122"/>
                <a:ea typeface="华文细黑" panose="02010600040101010101" pitchFamily="65" charset="-122"/>
              </a:rPr>
              <a:t>C.无论</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a:t>
            </a:r>
            <a:r>
              <a:rPr lang="zh-CN" altLang="en-US" sz="2200" i="1" kern="0" dirty="0">
                <a:solidFill>
                  <a:srgbClr val="000000"/>
                </a:solidFill>
                <a:latin typeface="Times New Roman" panose="02020603050405020304" pitchFamily="65" charset="-122"/>
                <a:ea typeface="华文细黑" panose="02010600040101010101" pitchFamily="65" charset="-122"/>
              </a:rPr>
              <a:t>M</a:t>
            </a:r>
            <a:r>
              <a:rPr lang="zh-CN" altLang="en-US" sz="2200" kern="0" dirty="0">
                <a:solidFill>
                  <a:srgbClr val="000000"/>
                </a:solidFill>
                <a:latin typeface="Times New Roman" panose="02020603050405020304" pitchFamily="65" charset="-122"/>
                <a:ea typeface="华文细黑" panose="02010600040101010101" pitchFamily="65" charset="-122"/>
              </a:rPr>
              <a:t>、</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的大小如何,都只可能是甲图所示的情形</a:t>
            </a:r>
            <a:endParaRPr lang="zh-CN" altLang="en-US" sz="2200" dirty="0"/>
          </a:p>
          <a:p>
            <a:pPr marL="0" indent="0" eaLnBrk="0" latinLnBrk="1" hangingPunct="0">
              <a:lnSpc>
                <a:spcPct val="120000"/>
              </a:lnSpc>
              <a:spcBef>
                <a:spcPts val="145"/>
              </a:spcBef>
              <a:buNone/>
            </a:pPr>
            <a:r>
              <a:rPr lang="zh-CN" altLang="en-US" sz="2200" kern="0" dirty="0">
                <a:solidFill>
                  <a:srgbClr val="000000"/>
                </a:solidFill>
                <a:latin typeface="Times New Roman" panose="02020603050405020304" pitchFamily="65" charset="-122"/>
                <a:ea typeface="华文细黑" panose="02010600040101010101" pitchFamily="65" charset="-122"/>
              </a:rPr>
              <a:t>D.若</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较小,则可能是甲图所示的情形;若</a:t>
            </a:r>
            <a:r>
              <a:rPr lang="zh-CN" altLang="en-US" sz="2200" i="1" kern="0" dirty="0">
                <a:solidFill>
                  <a:srgbClr val="000000"/>
                </a:solidFill>
                <a:latin typeface="Times New Roman" panose="02020603050405020304" pitchFamily="65" charset="-122"/>
                <a:ea typeface="华文细黑" panose="02010600040101010101" pitchFamily="65" charset="-122"/>
              </a:rPr>
              <a:t>v</a:t>
            </a:r>
            <a:r>
              <a:rPr lang="zh-CN" altLang="en-US" sz="2200" kern="0" baseline="-15000" dirty="0">
                <a:solidFill>
                  <a:srgbClr val="000000"/>
                </a:solidFill>
                <a:latin typeface="Times New Roman" panose="02020603050405020304" pitchFamily="65" charset="-122"/>
                <a:ea typeface="华文细黑" panose="02010600040101010101" pitchFamily="65" charset="-122"/>
              </a:rPr>
              <a:t>0</a:t>
            </a:r>
            <a:r>
              <a:rPr lang="zh-CN" altLang="en-US" sz="2200" kern="0" dirty="0">
                <a:solidFill>
                  <a:srgbClr val="000000"/>
                </a:solidFill>
                <a:latin typeface="Times New Roman" panose="02020603050405020304" pitchFamily="65" charset="-122"/>
                <a:ea typeface="华文细黑" panose="02010600040101010101" pitchFamily="65" charset="-122"/>
              </a:rPr>
              <a:t>较大,则可能是乙图所示的情形</a:t>
            </a:r>
            <a:endParaRPr lang="zh-CN" altLang="en-US" sz="2200" dirty="0"/>
          </a:p>
        </p:txBody>
      </p:sp>
      <p:sp>
        <p:nvSpPr>
          <p:cNvPr id="7" name="文本框 8">
            <a:extLst>
              <a:ext uri="{FF2B5EF4-FFF2-40B4-BE49-F238E27FC236}">
                <a16:creationId xmlns:a16="http://schemas.microsoft.com/office/drawing/2014/main" id="{C07DA311-1279-4B84-B4F1-01BE9952958C}"/>
              </a:ext>
            </a:extLst>
          </p:cNvPr>
          <p:cNvSpPr txBox="1"/>
          <p:nvPr/>
        </p:nvSpPr>
        <p:spPr>
          <a:xfrm>
            <a:off x="10044534" y="1093940"/>
            <a:ext cx="385638" cy="464166"/>
          </a:xfrm>
          <a:prstGeom prst="rect">
            <a:avLst/>
          </a:prstGeom>
          <a:noFill/>
        </p:spPr>
        <p:txBody>
          <a:bodyPr wrap="square" rtlCol="0">
            <a:spAutoFit/>
          </a:bodyPr>
          <a:lstStyle/>
          <a:p>
            <a:pPr>
              <a:lnSpc>
                <a:spcPct val="120000"/>
              </a:lnSpc>
            </a:pPr>
            <a:r>
              <a:rPr lang="en-US" altLang="zh-CN" sz="2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zh-CN" altLang="en-US" sz="2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动量定理及其应用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06420"/>
            <a:ext cx="6480190" cy="229376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500" b="1" dirty="0">
                <a:solidFill>
                  <a:srgbClr val="DE0000"/>
                </a:solidFill>
                <a:latin typeface="Times New Roman" panose="02020603050405020304" pitchFamily="18" charset="0"/>
                <a:ea typeface="微软雅黑" panose="020B0503020204020204" pitchFamily="34" charset="-122"/>
                <a:cs typeface="Times New Roman" panose="02020603050405020304" pitchFamily="18" charset="0"/>
              </a:rPr>
              <a:t>题型2　板</a:t>
            </a:r>
            <a:r>
              <a:rPr lang="en-US" altLang="zh-CN" sz="2500" b="1" dirty="0">
                <a:solidFill>
                  <a:srgbClr val="DE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500" b="1" dirty="0">
                <a:solidFill>
                  <a:srgbClr val="DE0000"/>
                </a:solidFill>
                <a:latin typeface="Times New Roman" panose="02020603050405020304" pitchFamily="18" charset="0"/>
                <a:ea typeface="微软雅黑" panose="020B0503020204020204" pitchFamily="34" charset="-122"/>
                <a:cs typeface="Times New Roman" panose="02020603050405020304" pitchFamily="18" charset="0"/>
              </a:rPr>
              <a:t>块模型</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一、模型图示</a:t>
            </a:r>
            <a:endParaRPr lang="zh-CN" altLang="en-US" b="1" dirty="0">
              <a:latin typeface="Times New Roman" panose="02020603050405020304" pitchFamily="18" charset="0"/>
              <a:cs typeface="Times New Roman" panose="02020603050405020304" pitchFamily="18" charset="0"/>
            </a:endParaRPr>
          </a:p>
          <a:p>
            <a:pPr marL="0" indent="0" eaLnBrk="0" latinLnBrk="1" hangingPunct="0">
              <a:lnSpc>
                <a:spcPct val="120000"/>
              </a:lnSpc>
              <a:spcBef>
                <a:spcPts val="50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上表面粗糙、质量为</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的木板,放在光滑的水平地面上,质量为</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的滑块以初速度</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滑上木板。</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二、模型特点</a:t>
            </a:r>
            <a:endParaRPr lang="zh-CN" altLang="en-US" b="1" dirty="0">
              <a:latin typeface="Times New Roman" panose="02020603050405020304" pitchFamily="18" charset="0"/>
              <a:cs typeface="Times New Roman" panose="02020603050405020304" pitchFamily="18" charset="0"/>
            </a:endParaRPr>
          </a:p>
        </p:txBody>
      </p:sp>
      <p:pic>
        <p:nvPicPr>
          <p:cNvPr id="3" name="图片 3" descr="textimage21.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56302" y="1111854"/>
            <a:ext cx="2664296" cy="827666"/>
          </a:xfrm>
          <a:prstGeom prst="rect">
            <a:avLst/>
          </a:prstGeom>
        </p:spPr>
      </p:pic>
      <p:sp>
        <p:nvSpPr>
          <p:cNvPr id="4" name="TextBox 2"/>
          <p:cNvSpPr txBox="1"/>
          <p:nvPr/>
        </p:nvSpPr>
        <p:spPr>
          <a:xfrm>
            <a:off x="468000" y="2726944"/>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系统的动量守恒,但机械能不守恒,摩擦力与两者相对位移大小的乘积等于系统减少</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的机械能。</a:t>
            </a:r>
            <a:endParaRPr lang="zh-CN" altLang="en-US" dirty="0"/>
          </a:p>
        </p:txBody>
      </p:sp>
      <p:sp>
        <p:nvSpPr>
          <p:cNvPr id="5" name="TextBox 2">
            <a:extLst>
              <a:ext uri="{FF2B5EF4-FFF2-40B4-BE49-F238E27FC236}">
                <a16:creationId xmlns:a16="http://schemas.microsoft.com/office/drawing/2014/main" id="{1F8336E4-EE22-487A-9A8C-36D85E638372}"/>
              </a:ext>
            </a:extLst>
          </p:cNvPr>
          <p:cNvSpPr txBox="1"/>
          <p:nvPr/>
        </p:nvSpPr>
        <p:spPr>
          <a:xfrm>
            <a:off x="468000" y="3790487"/>
            <a:ext cx="11831400" cy="154215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若滑块未从木板上滑下,当两者速度相同时,木板速度最大,相对位移最大。根据能量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守恒,系统损失的动能Δ</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286"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k0</a:t>
            </a:r>
            <a:r>
              <a:rPr lang="zh-CN" altLang="en-US" sz="2410" kern="0" dirty="0">
                <a:solidFill>
                  <a:srgbClr val="000000"/>
                </a:solidFill>
                <a:latin typeface="Times New Roman" panose="02020603050405020304" pitchFamily="65" charset="-122"/>
                <a:ea typeface="华文细黑" panose="02010600040101010101" pitchFamily="65" charset="-122"/>
              </a:rPr>
              <a:t>,可以看出,滑块的质量越小、木板的质量越大,动</a:t>
            </a:r>
            <a:endParaRPr lang="zh-CN" altLang="en-US" dirty="0"/>
          </a:p>
          <a:p>
            <a:pPr marL="0" indent="0" eaLnBrk="0" latinLnBrk="1" hangingPunct="0">
              <a:lnSpc>
                <a:spcPct val="13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能损失越多。</a:t>
            </a:r>
            <a:endParaRPr lang="zh-CN" altLang="en-US" dirty="0"/>
          </a:p>
        </p:txBody>
      </p:sp>
      <p:graphicFrame>
        <p:nvGraphicFramePr>
          <p:cNvPr id="6" name="对象 5">
            <a:extLst>
              <a:ext uri="{FF2B5EF4-FFF2-40B4-BE49-F238E27FC236}">
                <a16:creationId xmlns:a16="http://schemas.microsoft.com/office/drawing/2014/main" id="{2D400F01-1612-4DFC-B476-A2CB6A7E839F}"/>
              </a:ext>
            </a:extLst>
          </p:cNvPr>
          <p:cNvGraphicFramePr>
            <a:graphicFrameLocks noChangeAspect="1"/>
          </p:cNvGraphicFramePr>
          <p:nvPr>
            <p:extLst>
              <p:ext uri="{D42A27DB-BD31-4B8C-83A1-F6EECF244321}">
                <p14:modId xmlns:p14="http://schemas.microsoft.com/office/powerpoint/2010/main" val="4088162288"/>
              </p:ext>
            </p:extLst>
          </p:nvPr>
        </p:nvGraphicFramePr>
        <p:xfrm>
          <a:off x="3931268" y="4330508"/>
          <a:ext cx="809625" cy="657225"/>
        </p:xfrm>
        <a:graphic>
          <a:graphicData uri="http://schemas.openxmlformats.org/presentationml/2006/ole">
            <mc:AlternateContent xmlns:mc="http://schemas.openxmlformats.org/markup-compatibility/2006">
              <mc:Choice xmlns:v="urn:schemas-microsoft-com:vml" Requires="v">
                <p:oleObj spid="_x0000_s72713" name="Equation" r:id="rId5" imgW="21336000" imgH="17373600" progId="">
                  <p:embed/>
                </p:oleObj>
              </mc:Choice>
              <mc:Fallback>
                <p:oleObj name="Equation" r:id="rId5" imgW="21336000" imgH="17373600" progId="">
                  <p:embed/>
                  <p:pic>
                    <p:nvPicPr>
                      <p:cNvPr id="4" name="对象 3"/>
                      <p:cNvPicPr>
                        <a:picLocks noChangeAspect="1"/>
                      </p:cNvPicPr>
                      <p:nvPr/>
                    </p:nvPicPr>
                    <p:blipFill>
                      <a:blip r:embed="rId6"/>
                      <a:stretch>
                        <a:fillRect/>
                      </a:stretch>
                    </p:blipFill>
                    <p:spPr>
                      <a:xfrm>
                        <a:off x="3931268" y="4330508"/>
                        <a:ext cx="809625" cy="657225"/>
                      </a:xfrm>
                      <a:prstGeom prst="rect">
                        <a:avLst/>
                      </a:prstGeom>
                      <a:noFill/>
                      <a:ln w="9525">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323925"/>
            <a:ext cx="11831400" cy="1418915"/>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三、模型解读</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如图所示,若滑块未滑离木板,当滑块与木板相对静止时,二者的共同速度为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,滑块相</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对木板的位移为</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,木板相对地面的位移为</a:t>
            </a:r>
            <a:r>
              <a:rPr lang="zh-CN" altLang="en-US" sz="2410" i="1"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,滑块和木板间的摩擦力为</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5" name="图片 3" descr="textimage22.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836627" y="1800141"/>
            <a:ext cx="4149779" cy="1282235"/>
          </a:xfrm>
          <a:prstGeom prst="rect">
            <a:avLst/>
          </a:prstGeom>
        </p:spPr>
      </p:pic>
      <p:sp>
        <p:nvSpPr>
          <p:cNvPr id="6" name="TextBox 2">
            <a:extLst>
              <a:ext uri="{FF2B5EF4-FFF2-40B4-BE49-F238E27FC236}">
                <a16:creationId xmlns:a16="http://schemas.microsoft.com/office/drawing/2014/main" id="{4FF90DFE-200A-4ABC-BF26-96FE2CA7AC46}"/>
              </a:ext>
            </a:extLst>
          </p:cNvPr>
          <p:cNvSpPr txBox="1"/>
          <p:nvPr/>
        </p:nvSpPr>
        <p:spPr>
          <a:xfrm>
            <a:off x="478758" y="1764085"/>
            <a:ext cx="10573888" cy="3048527"/>
          </a:xfrm>
          <a:prstGeom prst="rect">
            <a:avLst/>
          </a:prstGeom>
        </p:spPr>
        <p:txBody>
          <a:bodyPr wrap="square" lIns="0" tIns="0" rIns="0" bIns="0" rtlCol="0">
            <a:spAutoFit/>
          </a:bodyPr>
          <a:lstStyle/>
          <a:p>
            <a:pPr marL="0" indent="0" eaLnBrk="0" latinLnBrk="1" hangingPunct="0">
              <a:lnSpc>
                <a:spcPct val="150000"/>
              </a:lnSpc>
              <a:spcBef>
                <a:spcPts val="127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这类问题</a:t>
            </a:r>
            <a:r>
              <a:rPr lang="zh-CN" altLang="en-US" sz="2410" u="sng" kern="0" dirty="0">
                <a:solidFill>
                  <a:srgbClr val="000000"/>
                </a:solidFill>
                <a:latin typeface="Times New Roman" panose="02020603050405020304" pitchFamily="65" charset="-122"/>
                <a:ea typeface="华文细黑" panose="02010600040101010101" pitchFamily="65" charset="-122"/>
              </a:rPr>
              <a:t>类似于子弹打木块模型中子弹未射出的情况</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系统动量守恒:</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系统能量守恒:</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f</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若滑块滑离木板,设滑离木板时,滑块的速度为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,木板的速度为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,木板长为</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系统动量守恒:</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系统能量守恒:</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f</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5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7" name="对象 6">
            <a:extLst>
              <a:ext uri="{FF2B5EF4-FFF2-40B4-BE49-F238E27FC236}">
                <a16:creationId xmlns:a16="http://schemas.microsoft.com/office/drawing/2014/main" id="{962E8D4E-6753-4E9C-A0BE-F2EACA8887E7}"/>
              </a:ext>
            </a:extLst>
          </p:cNvPr>
          <p:cNvGraphicFramePr>
            <a:graphicFrameLocks noChangeAspect="1"/>
          </p:cNvGraphicFramePr>
          <p:nvPr>
            <p:extLst>
              <p:ext uri="{D42A27DB-BD31-4B8C-83A1-F6EECF244321}">
                <p14:modId xmlns:p14="http://schemas.microsoft.com/office/powerpoint/2010/main" val="165902383"/>
              </p:ext>
            </p:extLst>
          </p:nvPr>
        </p:nvGraphicFramePr>
        <p:xfrm>
          <a:off x="3273264" y="2980664"/>
          <a:ext cx="218542" cy="655629"/>
        </p:xfrm>
        <a:graphic>
          <a:graphicData uri="http://schemas.openxmlformats.org/presentationml/2006/ole">
            <mc:AlternateContent xmlns:mc="http://schemas.openxmlformats.org/markup-compatibility/2006">
              <mc:Choice xmlns:v="urn:schemas-microsoft-com:vml" Requires="v">
                <p:oleObj spid="_x0000_s28754" name="Equation" r:id="rId5" imgW="5791200" imgH="17373600" progId="">
                  <p:embed/>
                </p:oleObj>
              </mc:Choice>
              <mc:Fallback>
                <p:oleObj name="Equation" r:id="rId5" imgW="5791200" imgH="17373600" progId="">
                  <p:embed/>
                  <p:pic>
                    <p:nvPicPr>
                      <p:cNvPr id="5" name="对象 4"/>
                      <p:cNvPicPr>
                        <a:picLocks noChangeAspect="1"/>
                      </p:cNvPicPr>
                      <p:nvPr/>
                    </p:nvPicPr>
                    <p:blipFill>
                      <a:blip r:embed="rId6"/>
                      <a:stretch>
                        <a:fillRect/>
                      </a:stretch>
                    </p:blipFill>
                    <p:spPr>
                      <a:xfrm>
                        <a:off x="3273264" y="2980664"/>
                        <a:ext cx="218542" cy="655629"/>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1B5A6307-49B9-4247-967B-3D554E46D736}"/>
              </a:ext>
            </a:extLst>
          </p:cNvPr>
          <p:cNvGraphicFramePr>
            <a:graphicFrameLocks noChangeAspect="1"/>
          </p:cNvGraphicFramePr>
          <p:nvPr>
            <p:extLst>
              <p:ext uri="{D42A27DB-BD31-4B8C-83A1-F6EECF244321}">
                <p14:modId xmlns:p14="http://schemas.microsoft.com/office/powerpoint/2010/main" val="2643545927"/>
              </p:ext>
            </p:extLst>
          </p:nvPr>
        </p:nvGraphicFramePr>
        <p:xfrm>
          <a:off x="3687270" y="3082376"/>
          <a:ext cx="323850" cy="381000"/>
        </p:xfrm>
        <a:graphic>
          <a:graphicData uri="http://schemas.openxmlformats.org/presentationml/2006/ole">
            <mc:AlternateContent xmlns:mc="http://schemas.openxmlformats.org/markup-compatibility/2006">
              <mc:Choice xmlns:v="urn:schemas-microsoft-com:vml" Requires="v">
                <p:oleObj spid="_x0000_s28755" name="Equation" r:id="rId7" imgW="8534400" imgH="10058400" progId="">
                  <p:embed/>
                </p:oleObj>
              </mc:Choice>
              <mc:Fallback>
                <p:oleObj name="Equation" r:id="rId7" imgW="8534400" imgH="10058400" progId="">
                  <p:embed/>
                  <p:pic>
                    <p:nvPicPr>
                      <p:cNvPr id="6" name="对象 5"/>
                      <p:cNvPicPr>
                        <a:picLocks noChangeAspect="1"/>
                      </p:cNvPicPr>
                      <p:nvPr/>
                    </p:nvPicPr>
                    <p:blipFill>
                      <a:blip r:embed="rId8"/>
                      <a:stretch>
                        <a:fillRect/>
                      </a:stretch>
                    </p:blipFill>
                    <p:spPr>
                      <a:xfrm>
                        <a:off x="3687270" y="3082376"/>
                        <a:ext cx="323850" cy="381000"/>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5AFFB548-7115-4002-8CDF-B2F3C269A52E}"/>
              </a:ext>
            </a:extLst>
          </p:cNvPr>
          <p:cNvGraphicFramePr>
            <a:graphicFrameLocks noChangeAspect="1"/>
          </p:cNvGraphicFramePr>
          <p:nvPr>
            <p:extLst>
              <p:ext uri="{D42A27DB-BD31-4B8C-83A1-F6EECF244321}">
                <p14:modId xmlns:p14="http://schemas.microsoft.com/office/powerpoint/2010/main" val="2762907397"/>
              </p:ext>
            </p:extLst>
          </p:nvPr>
        </p:nvGraphicFramePr>
        <p:xfrm>
          <a:off x="4137360" y="3005707"/>
          <a:ext cx="218542" cy="630586"/>
        </p:xfrm>
        <a:graphic>
          <a:graphicData uri="http://schemas.openxmlformats.org/presentationml/2006/ole">
            <mc:AlternateContent xmlns:mc="http://schemas.openxmlformats.org/markup-compatibility/2006">
              <mc:Choice xmlns:v="urn:schemas-microsoft-com:vml" Requires="v">
                <p:oleObj spid="_x0000_s28756" name="Equation" r:id="rId9" imgW="5791200" imgH="17373600" progId="">
                  <p:embed/>
                </p:oleObj>
              </mc:Choice>
              <mc:Fallback>
                <p:oleObj name="Equation" r:id="rId9" imgW="5791200" imgH="17373600" progId="">
                  <p:embed/>
                  <p:pic>
                    <p:nvPicPr>
                      <p:cNvPr id="7" name="对象 6"/>
                      <p:cNvPicPr>
                        <a:picLocks noChangeAspect="1"/>
                      </p:cNvPicPr>
                      <p:nvPr/>
                    </p:nvPicPr>
                    <p:blipFill>
                      <a:blip r:embed="rId10"/>
                      <a:stretch>
                        <a:fillRect/>
                      </a:stretch>
                    </p:blipFill>
                    <p:spPr>
                      <a:xfrm>
                        <a:off x="4137360" y="3005707"/>
                        <a:ext cx="218542" cy="630586"/>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7B0E22A3-1975-456A-B7F1-D4A053D1443B}"/>
              </a:ext>
            </a:extLst>
          </p:cNvPr>
          <p:cNvGraphicFramePr>
            <a:graphicFrameLocks noChangeAspect="1"/>
          </p:cNvGraphicFramePr>
          <p:nvPr>
            <p:extLst>
              <p:ext uri="{D42A27DB-BD31-4B8C-83A1-F6EECF244321}">
                <p14:modId xmlns:p14="http://schemas.microsoft.com/office/powerpoint/2010/main" val="504828819"/>
              </p:ext>
            </p:extLst>
          </p:nvPr>
        </p:nvGraphicFramePr>
        <p:xfrm>
          <a:off x="7524254" y="4284365"/>
          <a:ext cx="219075" cy="657225"/>
        </p:xfrm>
        <a:graphic>
          <a:graphicData uri="http://schemas.openxmlformats.org/presentationml/2006/ole">
            <mc:AlternateContent xmlns:mc="http://schemas.openxmlformats.org/markup-compatibility/2006">
              <mc:Choice xmlns:v="urn:schemas-microsoft-com:vml" Requires="v">
                <p:oleObj spid="_x0000_s28757" name="Equation" r:id="rId11" imgW="5791200" imgH="17373600" progId="">
                  <p:embed/>
                </p:oleObj>
              </mc:Choice>
              <mc:Fallback>
                <p:oleObj name="Equation" r:id="rId11" imgW="5791200" imgH="17373600" progId="">
                  <p:embed/>
                  <p:pic>
                    <p:nvPicPr>
                      <p:cNvPr id="8" name="对象 7"/>
                      <p:cNvPicPr>
                        <a:picLocks noChangeAspect="1"/>
                      </p:cNvPicPr>
                      <p:nvPr/>
                    </p:nvPicPr>
                    <p:blipFill>
                      <a:blip r:embed="rId12"/>
                      <a:stretch>
                        <a:fillRect/>
                      </a:stretch>
                    </p:blipFill>
                    <p:spPr>
                      <a:xfrm>
                        <a:off x="7524254" y="4284365"/>
                        <a:ext cx="219075" cy="657225"/>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B3EECBA0-707D-4037-927D-3CF31DAB6782}"/>
              </a:ext>
            </a:extLst>
          </p:cNvPr>
          <p:cNvGraphicFramePr>
            <a:graphicFrameLocks noChangeAspect="1"/>
          </p:cNvGraphicFramePr>
          <p:nvPr>
            <p:extLst>
              <p:ext uri="{D42A27DB-BD31-4B8C-83A1-F6EECF244321}">
                <p14:modId xmlns:p14="http://schemas.microsoft.com/office/powerpoint/2010/main" val="4138629047"/>
              </p:ext>
            </p:extLst>
          </p:nvPr>
        </p:nvGraphicFramePr>
        <p:xfrm>
          <a:off x="7950967" y="4427500"/>
          <a:ext cx="323850" cy="381000"/>
        </p:xfrm>
        <a:graphic>
          <a:graphicData uri="http://schemas.openxmlformats.org/presentationml/2006/ole">
            <mc:AlternateContent xmlns:mc="http://schemas.openxmlformats.org/markup-compatibility/2006">
              <mc:Choice xmlns:v="urn:schemas-microsoft-com:vml" Requires="v">
                <p:oleObj spid="_x0000_s28758" name="Equation" r:id="rId13" imgW="8534400" imgH="10058400" progId="">
                  <p:embed/>
                </p:oleObj>
              </mc:Choice>
              <mc:Fallback>
                <p:oleObj name="Equation" r:id="rId13" imgW="8534400" imgH="10058400" progId="">
                  <p:embed/>
                  <p:pic>
                    <p:nvPicPr>
                      <p:cNvPr id="9" name="对象 8"/>
                      <p:cNvPicPr>
                        <a:picLocks noChangeAspect="1"/>
                      </p:cNvPicPr>
                      <p:nvPr/>
                    </p:nvPicPr>
                    <p:blipFill>
                      <a:blip r:embed="rId14"/>
                      <a:stretch>
                        <a:fillRect/>
                      </a:stretch>
                    </p:blipFill>
                    <p:spPr>
                      <a:xfrm>
                        <a:off x="7950967" y="4427500"/>
                        <a:ext cx="323850" cy="381000"/>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8105C818-77E7-4CC4-8719-1A400E294ECD}"/>
              </a:ext>
            </a:extLst>
          </p:cNvPr>
          <p:cNvGraphicFramePr>
            <a:graphicFrameLocks noChangeAspect="1"/>
          </p:cNvGraphicFramePr>
          <p:nvPr>
            <p:extLst>
              <p:ext uri="{D42A27DB-BD31-4B8C-83A1-F6EECF244321}">
                <p14:modId xmlns:p14="http://schemas.microsoft.com/office/powerpoint/2010/main" val="1982644393"/>
              </p:ext>
            </p:extLst>
          </p:nvPr>
        </p:nvGraphicFramePr>
        <p:xfrm>
          <a:off x="8423690" y="4284365"/>
          <a:ext cx="219075" cy="657225"/>
        </p:xfrm>
        <a:graphic>
          <a:graphicData uri="http://schemas.openxmlformats.org/presentationml/2006/ole">
            <mc:AlternateContent xmlns:mc="http://schemas.openxmlformats.org/markup-compatibility/2006">
              <mc:Choice xmlns:v="urn:schemas-microsoft-com:vml" Requires="v">
                <p:oleObj spid="_x0000_s28759" name="Equation" r:id="rId15" imgW="5791200" imgH="17373600" progId="">
                  <p:embed/>
                </p:oleObj>
              </mc:Choice>
              <mc:Fallback>
                <p:oleObj name="Equation" r:id="rId15" imgW="5791200" imgH="17373600" progId="">
                  <p:embed/>
                  <p:pic>
                    <p:nvPicPr>
                      <p:cNvPr id="10" name="对象 9"/>
                      <p:cNvPicPr>
                        <a:picLocks noChangeAspect="1"/>
                      </p:cNvPicPr>
                      <p:nvPr/>
                    </p:nvPicPr>
                    <p:blipFill>
                      <a:blip r:embed="rId16"/>
                      <a:stretch>
                        <a:fillRect/>
                      </a:stretch>
                    </p:blipFill>
                    <p:spPr>
                      <a:xfrm>
                        <a:off x="8423690" y="4284365"/>
                        <a:ext cx="219075" cy="657225"/>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0495901D-7489-4CA3-9E65-A61DDAD24AF6}"/>
              </a:ext>
            </a:extLst>
          </p:cNvPr>
          <p:cNvGraphicFramePr>
            <a:graphicFrameLocks noChangeAspect="1"/>
          </p:cNvGraphicFramePr>
          <p:nvPr>
            <p:extLst>
              <p:ext uri="{D42A27DB-BD31-4B8C-83A1-F6EECF244321}">
                <p14:modId xmlns:p14="http://schemas.microsoft.com/office/powerpoint/2010/main" val="1188991214"/>
              </p:ext>
            </p:extLst>
          </p:nvPr>
        </p:nvGraphicFramePr>
        <p:xfrm>
          <a:off x="8805247" y="4427500"/>
          <a:ext cx="295274" cy="380999"/>
        </p:xfrm>
        <a:graphic>
          <a:graphicData uri="http://schemas.openxmlformats.org/presentationml/2006/ole">
            <mc:AlternateContent xmlns:mc="http://schemas.openxmlformats.org/markup-compatibility/2006">
              <mc:Choice xmlns:v="urn:schemas-microsoft-com:vml" Requires="v">
                <p:oleObj spid="_x0000_s28760" name="Equation" r:id="rId17" imgW="7924800" imgH="10058400" progId="">
                  <p:embed/>
                </p:oleObj>
              </mc:Choice>
              <mc:Fallback>
                <p:oleObj name="Equation" r:id="rId17" imgW="7924800" imgH="10058400" progId="">
                  <p:embed/>
                  <p:pic>
                    <p:nvPicPr>
                      <p:cNvPr id="11" name="对象 10"/>
                      <p:cNvPicPr>
                        <a:picLocks noChangeAspect="1"/>
                      </p:cNvPicPr>
                      <p:nvPr/>
                    </p:nvPicPr>
                    <p:blipFill>
                      <a:blip r:embed="rId18"/>
                      <a:stretch>
                        <a:fillRect/>
                      </a:stretch>
                    </p:blipFill>
                    <p:spPr>
                      <a:xfrm>
                        <a:off x="8805247" y="4427500"/>
                        <a:ext cx="295274" cy="380999"/>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24EAB713-1B32-4D7D-98AF-CCF5192A798C}"/>
              </a:ext>
            </a:extLst>
          </p:cNvPr>
          <p:cNvGraphicFramePr>
            <a:graphicFrameLocks noChangeAspect="1"/>
          </p:cNvGraphicFramePr>
          <p:nvPr>
            <p:extLst>
              <p:ext uri="{D42A27DB-BD31-4B8C-83A1-F6EECF244321}">
                <p14:modId xmlns:p14="http://schemas.microsoft.com/office/powerpoint/2010/main" val="1656666875"/>
              </p:ext>
            </p:extLst>
          </p:nvPr>
        </p:nvGraphicFramePr>
        <p:xfrm>
          <a:off x="9252446" y="4284365"/>
          <a:ext cx="219075" cy="657225"/>
        </p:xfrm>
        <a:graphic>
          <a:graphicData uri="http://schemas.openxmlformats.org/presentationml/2006/ole">
            <mc:AlternateContent xmlns:mc="http://schemas.openxmlformats.org/markup-compatibility/2006">
              <mc:Choice xmlns:v="urn:schemas-microsoft-com:vml" Requires="v">
                <p:oleObj spid="_x0000_s28761" name="Equation" r:id="rId19" imgW="5791200" imgH="17373600" progId="">
                  <p:embed/>
                </p:oleObj>
              </mc:Choice>
              <mc:Fallback>
                <p:oleObj name="Equation" r:id="rId19" imgW="5791200" imgH="17373600" progId="">
                  <p:embed/>
                  <p:pic>
                    <p:nvPicPr>
                      <p:cNvPr id="12" name="对象 11"/>
                      <p:cNvPicPr>
                        <a:picLocks noChangeAspect="1"/>
                      </p:cNvPicPr>
                      <p:nvPr/>
                    </p:nvPicPr>
                    <p:blipFill>
                      <a:blip r:embed="rId20"/>
                      <a:stretch>
                        <a:fillRect/>
                      </a:stretch>
                    </p:blipFill>
                    <p:spPr>
                      <a:xfrm>
                        <a:off x="9252446" y="4284365"/>
                        <a:ext cx="219075" cy="65722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96F1246B-999C-4DFD-8759-9DDAD1C6844C}"/>
              </a:ext>
            </a:extLst>
          </p:cNvPr>
          <p:cNvGraphicFramePr>
            <a:graphicFrameLocks noChangeAspect="1"/>
          </p:cNvGraphicFramePr>
          <p:nvPr>
            <p:extLst>
              <p:ext uri="{D42A27DB-BD31-4B8C-83A1-F6EECF244321}">
                <p14:modId xmlns:p14="http://schemas.microsoft.com/office/powerpoint/2010/main" val="3721572544"/>
              </p:ext>
            </p:extLst>
          </p:nvPr>
        </p:nvGraphicFramePr>
        <p:xfrm>
          <a:off x="9720684" y="4427500"/>
          <a:ext cx="323850" cy="381000"/>
        </p:xfrm>
        <a:graphic>
          <a:graphicData uri="http://schemas.openxmlformats.org/presentationml/2006/ole">
            <mc:AlternateContent xmlns:mc="http://schemas.openxmlformats.org/markup-compatibility/2006">
              <mc:Choice xmlns:v="urn:schemas-microsoft-com:vml" Requires="v">
                <p:oleObj spid="_x0000_s28762" name="Equation" r:id="rId21" imgW="8534400" imgH="10058400" progId="">
                  <p:embed/>
                </p:oleObj>
              </mc:Choice>
              <mc:Fallback>
                <p:oleObj name="Equation" r:id="rId21" imgW="8534400" imgH="10058400" progId="">
                  <p:embed/>
                  <p:pic>
                    <p:nvPicPr>
                      <p:cNvPr id="13" name="对象 12"/>
                      <p:cNvPicPr>
                        <a:picLocks noChangeAspect="1"/>
                      </p:cNvPicPr>
                      <p:nvPr/>
                    </p:nvPicPr>
                    <p:blipFill>
                      <a:blip r:embed="rId22"/>
                      <a:stretch>
                        <a:fillRect/>
                      </a:stretch>
                    </p:blipFill>
                    <p:spPr>
                      <a:xfrm>
                        <a:off x="9720684" y="4427500"/>
                        <a:ext cx="323850" cy="381000"/>
                      </a:xfrm>
                      <a:prstGeom prst="rect">
                        <a:avLst/>
                      </a:prstGeom>
                      <a:noFill/>
                      <a:ln w="9525">
                        <a:noFill/>
                      </a:ln>
                    </p:spPr>
                  </p:pic>
                </p:oleObj>
              </mc:Fallback>
            </mc:AlternateContent>
          </a:graphicData>
        </a:graphic>
      </p:graphicFrame>
      <p:sp>
        <p:nvSpPr>
          <p:cNvPr id="16" name="TextBox 2">
            <a:extLst>
              <a:ext uri="{FF2B5EF4-FFF2-40B4-BE49-F238E27FC236}">
                <a16:creationId xmlns:a16="http://schemas.microsoft.com/office/drawing/2014/main" id="{117F8EB5-C916-4A52-81CD-76DDF6D48D93}"/>
              </a:ext>
            </a:extLst>
          </p:cNvPr>
          <p:cNvSpPr txBox="1"/>
          <p:nvPr/>
        </p:nvSpPr>
        <p:spPr>
          <a:xfrm>
            <a:off x="478758" y="4954584"/>
            <a:ext cx="11016694" cy="148277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000" b="1" dirty="0">
                <a:solidFill>
                  <a:srgbClr val="DE0000"/>
                </a:solidFill>
                <a:latin typeface="微软雅黑" panose="020B0503020204020204" pitchFamily="34" charset="-122"/>
                <a:ea typeface="微软雅黑" panose="020B0503020204020204" pitchFamily="34" charset="-122"/>
              </a:rPr>
              <a:t>关键·规律   </a:t>
            </a:r>
            <a:r>
              <a:rPr lang="zh-CN" altLang="en-US" sz="2000" kern="0" dirty="0">
                <a:solidFill>
                  <a:srgbClr val="000000"/>
                </a:solidFill>
                <a:latin typeface="华文细黑" panose="02010600040101010101" pitchFamily="2" charset="-122"/>
                <a:ea typeface="华文细黑" panose="02010600040101010101" pitchFamily="2" charset="-122"/>
              </a:rPr>
              <a:t>板</a:t>
            </a:r>
            <a:r>
              <a:rPr lang="en-US" altLang="zh-CN" sz="2000" kern="0" dirty="0">
                <a:solidFill>
                  <a:srgbClr val="000000"/>
                </a:solidFill>
                <a:latin typeface="华文细黑" panose="02010600040101010101" pitchFamily="2" charset="-122"/>
                <a:ea typeface="华文细黑" panose="02010600040101010101" pitchFamily="2" charset="-122"/>
              </a:rPr>
              <a:t>-</a:t>
            </a:r>
            <a:r>
              <a:rPr lang="zh-CN" altLang="en-US" sz="2000" kern="0" dirty="0">
                <a:solidFill>
                  <a:srgbClr val="000000"/>
                </a:solidFill>
                <a:latin typeface="华文细黑" panose="02010600040101010101" pitchFamily="2" charset="-122"/>
                <a:ea typeface="华文细黑" panose="02010600040101010101" pitchFamily="2" charset="-122"/>
              </a:rPr>
              <a:t>块模型的解题关键</a:t>
            </a:r>
            <a:endParaRPr lang="zh-CN" altLang="en-US" sz="1400" dirty="0">
              <a:latin typeface="华文细黑" panose="02010600040101010101" pitchFamily="2" charset="-122"/>
              <a:ea typeface="华文细黑" panose="02010600040101010101" pitchFamily="2" charset="-122"/>
            </a:endParaRPr>
          </a:p>
          <a:p>
            <a:pPr marL="0" indent="0" eaLnBrk="0" latinLnBrk="1" hangingPunct="0">
              <a:lnSpc>
                <a:spcPct val="120000"/>
              </a:lnSpc>
              <a:spcBef>
                <a:spcPts val="145"/>
              </a:spcBef>
              <a:buNone/>
            </a:pPr>
            <a:r>
              <a:rPr lang="zh-CN" altLang="en-US" sz="2000" kern="0" dirty="0">
                <a:solidFill>
                  <a:srgbClr val="000000"/>
                </a:solidFill>
                <a:latin typeface="华文细黑" panose="02010600040101010101" pitchFamily="2" charset="-122"/>
                <a:ea typeface="华文细黑" panose="02010600040101010101" pitchFamily="2" charset="-122"/>
              </a:rPr>
              <a:t>(1)在涉及滑块或木板的运动时间时,优先考虑应用动量定理。</a:t>
            </a:r>
            <a:endParaRPr lang="zh-CN" altLang="en-US" sz="1400" dirty="0">
              <a:latin typeface="华文细黑" panose="02010600040101010101" pitchFamily="2" charset="-122"/>
              <a:ea typeface="华文细黑" panose="02010600040101010101" pitchFamily="2" charset="-122"/>
            </a:endParaRPr>
          </a:p>
          <a:p>
            <a:pPr marL="0" indent="0" eaLnBrk="0" latinLnBrk="1" hangingPunct="0">
              <a:lnSpc>
                <a:spcPct val="120000"/>
              </a:lnSpc>
              <a:spcBef>
                <a:spcPts val="145"/>
              </a:spcBef>
              <a:buNone/>
            </a:pPr>
            <a:r>
              <a:rPr lang="zh-CN" altLang="en-US" sz="2000" kern="0" dirty="0">
                <a:solidFill>
                  <a:srgbClr val="000000"/>
                </a:solidFill>
                <a:latin typeface="华文细黑" panose="02010600040101010101" pitchFamily="2" charset="-122"/>
                <a:ea typeface="华文细黑" panose="02010600040101010101" pitchFamily="2" charset="-122"/>
              </a:rPr>
              <a:t>(2)在涉及滑块或木板的位移时,优先考虑应用动能定理。</a:t>
            </a:r>
            <a:endParaRPr lang="zh-CN" altLang="en-US" sz="1400" dirty="0">
              <a:latin typeface="华文细黑" panose="02010600040101010101" pitchFamily="2" charset="-122"/>
              <a:ea typeface="华文细黑" panose="02010600040101010101" pitchFamily="2" charset="-122"/>
            </a:endParaRPr>
          </a:p>
          <a:p>
            <a:pPr marL="0" indent="0" eaLnBrk="0" latinLnBrk="1" hangingPunct="0">
              <a:lnSpc>
                <a:spcPct val="120000"/>
              </a:lnSpc>
              <a:spcBef>
                <a:spcPts val="145"/>
              </a:spcBef>
              <a:buNone/>
            </a:pPr>
            <a:r>
              <a:rPr lang="zh-CN" altLang="en-US" sz="2000" kern="0" dirty="0">
                <a:solidFill>
                  <a:srgbClr val="000000"/>
                </a:solidFill>
                <a:latin typeface="华文细黑" panose="02010600040101010101" pitchFamily="2" charset="-122"/>
                <a:ea typeface="华文细黑" panose="02010600040101010101" pitchFamily="2" charset="-122"/>
              </a:rPr>
              <a:t>(3)在涉及滑块与木板的相对位移时,优先考虑应用系统的能量守恒(或功能关系)。</a:t>
            </a:r>
            <a:endParaRPr lang="zh-CN" altLang="en-US" sz="1400" dirty="0">
              <a:latin typeface="华文细黑" panose="02010600040101010101" pitchFamily="2" charset="-122"/>
              <a:ea typeface="华文细黑"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1459795197"/>
              </p:ext>
            </p:extLst>
          </p:nvPr>
        </p:nvGraphicFramePr>
        <p:xfrm>
          <a:off x="1835622" y="1116013"/>
          <a:ext cx="8280920" cy="4946351"/>
        </p:xfrm>
        <a:graphic>
          <a:graphicData uri="http://schemas.openxmlformats.org/drawingml/2006/table">
            <a:tbl>
              <a:tblPr/>
              <a:tblGrid>
                <a:gridCol w="720080">
                  <a:extLst>
                    <a:ext uri="{9D8B030D-6E8A-4147-A177-3AD203B41FA5}">
                      <a16:colId xmlns:a16="http://schemas.microsoft.com/office/drawing/2014/main" val="20000"/>
                    </a:ext>
                  </a:extLst>
                </a:gridCol>
                <a:gridCol w="7560840">
                  <a:extLst>
                    <a:ext uri="{9D8B030D-6E8A-4147-A177-3AD203B41FA5}">
                      <a16:colId xmlns:a16="http://schemas.microsoft.com/office/drawing/2014/main" val="20001"/>
                    </a:ext>
                  </a:extLst>
                </a:gridCol>
              </a:tblGrid>
              <a:tr h="1231575">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图例</a:t>
                      </a:r>
                    </a:p>
                  </a:txBody>
                  <a:tcPr marL="45720" marR="45720" anchor="ctr">
                    <a:solidFill>
                      <a:schemeClr val="accent2">
                        <a:lumMod val="20000"/>
                        <a:lumOff val="80000"/>
                      </a:schemeClr>
                    </a:solidFill>
                  </a:tcPr>
                </a:tc>
                <a:tc>
                  <a:txBody>
                    <a:bodyPr/>
                    <a:lstStyle/>
                    <a:p>
                      <a:pPr eaLnBrk="0" latinLnBrk="1" hangingPunct="0">
                        <a:lnSpc>
                          <a:spcPct val="150000"/>
                        </a:lnSpc>
                        <a:spcBef>
                          <a:spcPts val="1855"/>
                        </a:spcBef>
                      </a:pPr>
                      <a:r>
                        <a:rPr lang="zh-CN" altLang="en-US" sz="2010" kern="0" dirty="0">
                          <a:solidFill>
                            <a:srgbClr val="000000"/>
                          </a:solidFill>
                          <a:latin typeface="Times New Roman" panose="02020603050405020304" pitchFamily="65" charset="-122"/>
                          <a:ea typeface="华文细黑" panose="02010600040101010101" pitchFamily="65" charset="-122"/>
                        </a:rPr>
                        <a:t>物体A、B通过轻弹簧(开始处于原长)相连,</a:t>
                      </a:r>
                      <a:br>
                        <a:rPr lang="en-US" altLang="zh-CN"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物体A以初速度</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运动</a:t>
                      </a:r>
                    </a:p>
                  </a:txBody>
                  <a:tcPr marL="45720" marR="45720"/>
                </a:tc>
                <a:extLst>
                  <a:ext uri="{0D108BD9-81ED-4DB2-BD59-A6C34878D82A}">
                    <a16:rowId xmlns:a16="http://schemas.microsoft.com/office/drawing/2014/main" val="10000"/>
                  </a:ext>
                </a:extLst>
              </a:tr>
              <a:tr h="3714776">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两种</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情境</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(1)当弹簧处于最短(或最长)时两物体瞬时速度相同,</a:t>
                      </a:r>
                      <a:r>
                        <a:rPr lang="zh-CN" altLang="en-US" sz="2010" u="sng" kern="0" dirty="0">
                          <a:solidFill>
                            <a:srgbClr val="000000"/>
                          </a:solidFill>
                          <a:latin typeface="Times New Roman" panose="02020603050405020304" pitchFamily="65" charset="-122"/>
                          <a:ea typeface="华文细黑" panose="02010600040101010101" pitchFamily="65" charset="-122"/>
                        </a:rPr>
                        <a:t>弹簧的弹性势能最大(类比完全非弹性碰撞)</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①系统动量守恒:</a:t>
                      </a:r>
                      <a:r>
                        <a:rPr lang="zh-CN" altLang="en-US" sz="2010" i="1" kern="0" dirty="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共</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②系统机械能守恒:</a:t>
                      </a:r>
                      <a:r>
                        <a:rPr lang="zh-CN" altLang="en-US" sz="2610" kern="0" spc="-118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1455" kern="0" spc="34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610" kern="0" spc="-118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1500" kern="0" spc="823"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E</a:t>
                      </a:r>
                      <a:r>
                        <a:rPr lang="zh-CN" altLang="en-US" sz="1515" i="1" kern="0" baseline="-15000" dirty="0">
                          <a:solidFill>
                            <a:srgbClr val="000000"/>
                          </a:solidFill>
                          <a:latin typeface="Times New Roman" panose="02020603050405020304" pitchFamily="65" charset="-122"/>
                          <a:ea typeface="华文细黑" panose="02010600040101010101" pitchFamily="65" charset="-122"/>
                        </a:rPr>
                        <a:t>pm</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a:t>
                      </a:r>
                      <a:r>
                        <a:rPr lang="zh-CN" altLang="en-US" sz="2010" u="sng" kern="0" dirty="0">
                          <a:solidFill>
                            <a:srgbClr val="000000"/>
                          </a:solidFill>
                          <a:latin typeface="Times New Roman" panose="02020603050405020304" pitchFamily="65" charset="-122"/>
                          <a:ea typeface="华文细黑" panose="02010600040101010101" pitchFamily="65" charset="-122"/>
                        </a:rPr>
                        <a:t>当弹簧恢复原长时弹性势能为0(类比弹性碰撞)</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①系统动量守恒:</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②系统机械能守恒:</a:t>
                      </a:r>
                      <a:r>
                        <a:rPr lang="zh-CN" altLang="en-US" sz="2610" kern="0" spc="-118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1455" kern="0" spc="34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610" kern="0" spc="-118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1455" kern="0" spc="34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610" kern="0" spc="-118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1455" kern="0" spc="346"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bl>
          </a:graphicData>
        </a:graphic>
      </p:graphicFrame>
      <p:pic>
        <p:nvPicPr>
          <p:cNvPr id="3" name="图片 3" descr="textimage24.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524254" y="1179948"/>
            <a:ext cx="2174329" cy="976337"/>
          </a:xfrm>
          <a:prstGeom prst="rect">
            <a:avLst/>
          </a:prstGeom>
        </p:spPr>
      </p:pic>
      <p:sp>
        <p:nvSpPr>
          <p:cNvPr id="4" name="TextBox 2"/>
          <p:cNvSpPr txBox="1"/>
          <p:nvPr/>
        </p:nvSpPr>
        <p:spPr>
          <a:xfrm>
            <a:off x="468000" y="395933"/>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题型3　滑块-弹簧模型</a:t>
            </a:r>
          </a:p>
        </p:txBody>
      </p:sp>
      <p:graphicFrame>
        <p:nvGraphicFramePr>
          <p:cNvPr id="200705" name="Object 1"/>
          <p:cNvGraphicFramePr>
            <a:graphicFrameLocks noChangeAspect="1"/>
          </p:cNvGraphicFramePr>
          <p:nvPr>
            <p:extLst>
              <p:ext uri="{D42A27DB-BD31-4B8C-83A1-F6EECF244321}">
                <p14:modId xmlns:p14="http://schemas.microsoft.com/office/powerpoint/2010/main" val="4183058981"/>
              </p:ext>
            </p:extLst>
          </p:nvPr>
        </p:nvGraphicFramePr>
        <p:xfrm>
          <a:off x="4715942" y="3847786"/>
          <a:ext cx="180975" cy="552450"/>
        </p:xfrm>
        <a:graphic>
          <a:graphicData uri="http://schemas.openxmlformats.org/presentationml/2006/ole">
            <mc:AlternateContent xmlns:mc="http://schemas.openxmlformats.org/markup-compatibility/2006">
              <mc:Choice xmlns:v="urn:schemas-microsoft-com:vml" Requires="v">
                <p:oleObj spid="_x0000_s32911" name="Equation" r:id="rId5" imgW="4876800" imgH="14630400" progId="">
                  <p:embed/>
                </p:oleObj>
              </mc:Choice>
              <mc:Fallback>
                <p:oleObj name="Equation" r:id="rId5" imgW="4876800" imgH="14630400" progId="">
                  <p:embed/>
                  <p:pic>
                    <p:nvPicPr>
                      <p:cNvPr id="0" name="图片 32768"/>
                      <p:cNvPicPr>
                        <a:picLocks noChangeAspect="1"/>
                      </p:cNvPicPr>
                      <p:nvPr/>
                    </p:nvPicPr>
                    <p:blipFill>
                      <a:blip r:embed="rId6"/>
                      <a:stretch>
                        <a:fillRect/>
                      </a:stretch>
                    </p:blipFill>
                    <p:spPr>
                      <a:xfrm>
                        <a:off x="4715942" y="3847786"/>
                        <a:ext cx="180975" cy="552450"/>
                      </a:xfrm>
                      <a:prstGeom prst="rect">
                        <a:avLst/>
                      </a:prstGeom>
                      <a:noFill/>
                      <a:ln w="9525">
                        <a:noFill/>
                      </a:ln>
                    </p:spPr>
                  </p:pic>
                </p:oleObj>
              </mc:Fallback>
            </mc:AlternateContent>
          </a:graphicData>
        </a:graphic>
      </p:graphicFrame>
      <p:graphicFrame>
        <p:nvGraphicFramePr>
          <p:cNvPr id="200706" name="Object 2"/>
          <p:cNvGraphicFramePr>
            <a:graphicFrameLocks noChangeAspect="1"/>
          </p:cNvGraphicFramePr>
          <p:nvPr>
            <p:extLst>
              <p:ext uri="{D42A27DB-BD31-4B8C-83A1-F6EECF244321}">
                <p14:modId xmlns:p14="http://schemas.microsoft.com/office/powerpoint/2010/main" val="2020484941"/>
              </p:ext>
            </p:extLst>
          </p:nvPr>
        </p:nvGraphicFramePr>
        <p:xfrm>
          <a:off x="5158855" y="3960498"/>
          <a:ext cx="228600" cy="323850"/>
        </p:xfrm>
        <a:graphic>
          <a:graphicData uri="http://schemas.openxmlformats.org/presentationml/2006/ole">
            <mc:AlternateContent xmlns:mc="http://schemas.openxmlformats.org/markup-compatibility/2006">
              <mc:Choice xmlns:v="urn:schemas-microsoft-com:vml" Requires="v">
                <p:oleObj spid="_x0000_s32912" name="Equation" r:id="rId7" imgW="6096000" imgH="8534400" progId="">
                  <p:embed/>
                </p:oleObj>
              </mc:Choice>
              <mc:Fallback>
                <p:oleObj name="Equation" r:id="rId7" imgW="6096000" imgH="8534400" progId="">
                  <p:embed/>
                  <p:pic>
                    <p:nvPicPr>
                      <p:cNvPr id="0" name="图片 32769"/>
                      <p:cNvPicPr>
                        <a:picLocks noChangeAspect="1"/>
                      </p:cNvPicPr>
                      <p:nvPr/>
                    </p:nvPicPr>
                    <p:blipFill>
                      <a:blip r:embed="rId8"/>
                      <a:stretch>
                        <a:fillRect/>
                      </a:stretch>
                    </p:blipFill>
                    <p:spPr>
                      <a:xfrm>
                        <a:off x="5158855" y="3960498"/>
                        <a:ext cx="228600" cy="323850"/>
                      </a:xfrm>
                      <a:prstGeom prst="rect">
                        <a:avLst/>
                      </a:prstGeom>
                      <a:noFill/>
                      <a:ln w="9525">
                        <a:noFill/>
                      </a:ln>
                    </p:spPr>
                  </p:pic>
                </p:oleObj>
              </mc:Fallback>
            </mc:AlternateContent>
          </a:graphicData>
        </a:graphic>
      </p:graphicFrame>
      <p:graphicFrame>
        <p:nvGraphicFramePr>
          <p:cNvPr id="200707" name="Object 3"/>
          <p:cNvGraphicFramePr>
            <a:graphicFrameLocks noChangeAspect="1"/>
          </p:cNvGraphicFramePr>
          <p:nvPr>
            <p:extLst>
              <p:ext uri="{D42A27DB-BD31-4B8C-83A1-F6EECF244321}">
                <p14:modId xmlns:p14="http://schemas.microsoft.com/office/powerpoint/2010/main" val="1757940530"/>
              </p:ext>
            </p:extLst>
          </p:nvPr>
        </p:nvGraphicFramePr>
        <p:xfrm>
          <a:off x="5531917" y="3847786"/>
          <a:ext cx="180975" cy="552450"/>
        </p:xfrm>
        <a:graphic>
          <a:graphicData uri="http://schemas.openxmlformats.org/presentationml/2006/ole">
            <mc:AlternateContent xmlns:mc="http://schemas.openxmlformats.org/markup-compatibility/2006">
              <mc:Choice xmlns:v="urn:schemas-microsoft-com:vml" Requires="v">
                <p:oleObj spid="_x0000_s32913" name="Equation" r:id="rId9" imgW="4876800" imgH="14630400" progId="">
                  <p:embed/>
                </p:oleObj>
              </mc:Choice>
              <mc:Fallback>
                <p:oleObj name="Equation" r:id="rId9" imgW="4876800" imgH="14630400" progId="">
                  <p:embed/>
                  <p:pic>
                    <p:nvPicPr>
                      <p:cNvPr id="0" name="图片 32770"/>
                      <p:cNvPicPr>
                        <a:picLocks noChangeAspect="1"/>
                      </p:cNvPicPr>
                      <p:nvPr/>
                    </p:nvPicPr>
                    <p:blipFill>
                      <a:blip r:embed="rId10"/>
                      <a:stretch>
                        <a:fillRect/>
                      </a:stretch>
                    </p:blipFill>
                    <p:spPr>
                      <a:xfrm>
                        <a:off x="5531917" y="3847786"/>
                        <a:ext cx="180975" cy="552450"/>
                      </a:xfrm>
                      <a:prstGeom prst="rect">
                        <a:avLst/>
                      </a:prstGeom>
                      <a:noFill/>
                      <a:ln w="9525">
                        <a:noFill/>
                      </a:ln>
                    </p:spPr>
                  </p:pic>
                </p:oleObj>
              </mc:Fallback>
            </mc:AlternateContent>
          </a:graphicData>
        </a:graphic>
      </p:graphicFrame>
      <p:graphicFrame>
        <p:nvGraphicFramePr>
          <p:cNvPr id="200708" name="Object 4"/>
          <p:cNvGraphicFramePr>
            <a:graphicFrameLocks noChangeAspect="1"/>
          </p:cNvGraphicFramePr>
          <p:nvPr>
            <p:extLst>
              <p:ext uri="{D42A27DB-BD31-4B8C-83A1-F6EECF244321}">
                <p14:modId xmlns:p14="http://schemas.microsoft.com/office/powerpoint/2010/main" val="990536877"/>
              </p:ext>
            </p:extLst>
          </p:nvPr>
        </p:nvGraphicFramePr>
        <p:xfrm>
          <a:off x="6552680" y="3960498"/>
          <a:ext cx="295275" cy="333375"/>
        </p:xfrm>
        <a:graphic>
          <a:graphicData uri="http://schemas.openxmlformats.org/presentationml/2006/ole">
            <mc:AlternateContent xmlns:mc="http://schemas.openxmlformats.org/markup-compatibility/2006">
              <mc:Choice xmlns:v="urn:schemas-microsoft-com:vml" Requires="v">
                <p:oleObj spid="_x0000_s32914" name="Equation" r:id="rId11" imgW="7924800" imgH="8839200" progId="">
                  <p:embed/>
                </p:oleObj>
              </mc:Choice>
              <mc:Fallback>
                <p:oleObj name="Equation" r:id="rId11" imgW="7924800" imgH="8839200" progId="">
                  <p:embed/>
                  <p:pic>
                    <p:nvPicPr>
                      <p:cNvPr id="0" name="图片 32771"/>
                      <p:cNvPicPr>
                        <a:picLocks noChangeAspect="1"/>
                      </p:cNvPicPr>
                      <p:nvPr/>
                    </p:nvPicPr>
                    <p:blipFill>
                      <a:blip r:embed="rId12"/>
                      <a:stretch>
                        <a:fillRect/>
                      </a:stretch>
                    </p:blipFill>
                    <p:spPr>
                      <a:xfrm>
                        <a:off x="6552680" y="3960498"/>
                        <a:ext cx="295275" cy="333375"/>
                      </a:xfrm>
                      <a:prstGeom prst="rect">
                        <a:avLst/>
                      </a:prstGeom>
                      <a:noFill/>
                      <a:ln w="9525">
                        <a:noFill/>
                      </a:ln>
                    </p:spPr>
                  </p:pic>
                </p:oleObj>
              </mc:Fallback>
            </mc:AlternateContent>
          </a:graphicData>
        </a:graphic>
      </p:graphicFrame>
      <p:graphicFrame>
        <p:nvGraphicFramePr>
          <p:cNvPr id="200709" name="Object 5"/>
          <p:cNvGraphicFramePr>
            <a:graphicFrameLocks noChangeAspect="1"/>
          </p:cNvGraphicFramePr>
          <p:nvPr>
            <p:extLst>
              <p:ext uri="{D42A27DB-BD31-4B8C-83A1-F6EECF244321}">
                <p14:modId xmlns:p14="http://schemas.microsoft.com/office/powerpoint/2010/main" val="3726295013"/>
              </p:ext>
            </p:extLst>
          </p:nvPr>
        </p:nvGraphicFramePr>
        <p:xfrm>
          <a:off x="4715942" y="5424173"/>
          <a:ext cx="180975" cy="552450"/>
        </p:xfrm>
        <a:graphic>
          <a:graphicData uri="http://schemas.openxmlformats.org/presentationml/2006/ole">
            <mc:AlternateContent xmlns:mc="http://schemas.openxmlformats.org/markup-compatibility/2006">
              <mc:Choice xmlns:v="urn:schemas-microsoft-com:vml" Requires="v">
                <p:oleObj spid="_x0000_s32915" name="Equation" r:id="rId13" imgW="4876800" imgH="14630400" progId="">
                  <p:embed/>
                </p:oleObj>
              </mc:Choice>
              <mc:Fallback>
                <p:oleObj name="Equation" r:id="rId13" imgW="4876800" imgH="14630400" progId="">
                  <p:embed/>
                  <p:pic>
                    <p:nvPicPr>
                      <p:cNvPr id="0" name="图片 32772"/>
                      <p:cNvPicPr>
                        <a:picLocks noChangeAspect="1"/>
                      </p:cNvPicPr>
                      <p:nvPr/>
                    </p:nvPicPr>
                    <p:blipFill>
                      <a:blip r:embed="rId14"/>
                      <a:stretch>
                        <a:fillRect/>
                      </a:stretch>
                    </p:blipFill>
                    <p:spPr>
                      <a:xfrm>
                        <a:off x="4715942" y="5424173"/>
                        <a:ext cx="180975" cy="552450"/>
                      </a:xfrm>
                      <a:prstGeom prst="rect">
                        <a:avLst/>
                      </a:prstGeom>
                      <a:noFill/>
                      <a:ln w="9525">
                        <a:noFill/>
                      </a:ln>
                    </p:spPr>
                  </p:pic>
                </p:oleObj>
              </mc:Fallback>
            </mc:AlternateContent>
          </a:graphicData>
        </a:graphic>
      </p:graphicFrame>
      <p:graphicFrame>
        <p:nvGraphicFramePr>
          <p:cNvPr id="200710" name="Object 6"/>
          <p:cNvGraphicFramePr>
            <a:graphicFrameLocks noChangeAspect="1"/>
          </p:cNvGraphicFramePr>
          <p:nvPr>
            <p:extLst>
              <p:ext uri="{D42A27DB-BD31-4B8C-83A1-F6EECF244321}">
                <p14:modId xmlns:p14="http://schemas.microsoft.com/office/powerpoint/2010/main" val="4165202568"/>
              </p:ext>
            </p:extLst>
          </p:nvPr>
        </p:nvGraphicFramePr>
        <p:xfrm>
          <a:off x="5158855" y="5486086"/>
          <a:ext cx="228600" cy="323850"/>
        </p:xfrm>
        <a:graphic>
          <a:graphicData uri="http://schemas.openxmlformats.org/presentationml/2006/ole">
            <mc:AlternateContent xmlns:mc="http://schemas.openxmlformats.org/markup-compatibility/2006">
              <mc:Choice xmlns:v="urn:schemas-microsoft-com:vml" Requires="v">
                <p:oleObj spid="_x0000_s32916" name="Equation" r:id="rId15" imgW="6096000" imgH="8534400" progId="">
                  <p:embed/>
                </p:oleObj>
              </mc:Choice>
              <mc:Fallback>
                <p:oleObj name="Equation" r:id="rId15" imgW="6096000" imgH="8534400" progId="">
                  <p:embed/>
                  <p:pic>
                    <p:nvPicPr>
                      <p:cNvPr id="0" name="图片 32773"/>
                      <p:cNvPicPr>
                        <a:picLocks noChangeAspect="1"/>
                      </p:cNvPicPr>
                      <p:nvPr/>
                    </p:nvPicPr>
                    <p:blipFill>
                      <a:blip r:embed="rId16"/>
                      <a:stretch>
                        <a:fillRect/>
                      </a:stretch>
                    </p:blipFill>
                    <p:spPr>
                      <a:xfrm>
                        <a:off x="5158855" y="5486086"/>
                        <a:ext cx="228600" cy="323850"/>
                      </a:xfrm>
                      <a:prstGeom prst="rect">
                        <a:avLst/>
                      </a:prstGeom>
                      <a:noFill/>
                      <a:ln w="9525">
                        <a:noFill/>
                      </a:ln>
                    </p:spPr>
                  </p:pic>
                </p:oleObj>
              </mc:Fallback>
            </mc:AlternateContent>
          </a:graphicData>
        </a:graphic>
      </p:graphicFrame>
      <p:graphicFrame>
        <p:nvGraphicFramePr>
          <p:cNvPr id="200711" name="Object 7"/>
          <p:cNvGraphicFramePr>
            <a:graphicFrameLocks noChangeAspect="1"/>
          </p:cNvGraphicFramePr>
          <p:nvPr>
            <p:extLst>
              <p:ext uri="{D42A27DB-BD31-4B8C-83A1-F6EECF244321}">
                <p14:modId xmlns:p14="http://schemas.microsoft.com/office/powerpoint/2010/main" val="3273315180"/>
              </p:ext>
            </p:extLst>
          </p:nvPr>
        </p:nvGraphicFramePr>
        <p:xfrm>
          <a:off x="5531917" y="5424173"/>
          <a:ext cx="180975" cy="552450"/>
        </p:xfrm>
        <a:graphic>
          <a:graphicData uri="http://schemas.openxmlformats.org/presentationml/2006/ole">
            <mc:AlternateContent xmlns:mc="http://schemas.openxmlformats.org/markup-compatibility/2006">
              <mc:Choice xmlns:v="urn:schemas-microsoft-com:vml" Requires="v">
                <p:oleObj spid="_x0000_s32917" name="Equation" r:id="rId17" imgW="4876800" imgH="14630400" progId="">
                  <p:embed/>
                </p:oleObj>
              </mc:Choice>
              <mc:Fallback>
                <p:oleObj name="Equation" r:id="rId17" imgW="4876800" imgH="14630400" progId="">
                  <p:embed/>
                  <p:pic>
                    <p:nvPicPr>
                      <p:cNvPr id="0" name="图片 32774"/>
                      <p:cNvPicPr>
                        <a:picLocks noChangeAspect="1"/>
                      </p:cNvPicPr>
                      <p:nvPr/>
                    </p:nvPicPr>
                    <p:blipFill>
                      <a:blip r:embed="rId18"/>
                      <a:stretch>
                        <a:fillRect/>
                      </a:stretch>
                    </p:blipFill>
                    <p:spPr>
                      <a:xfrm>
                        <a:off x="5531917" y="5424173"/>
                        <a:ext cx="180975" cy="552450"/>
                      </a:xfrm>
                      <a:prstGeom prst="rect">
                        <a:avLst/>
                      </a:prstGeom>
                      <a:noFill/>
                      <a:ln w="9525">
                        <a:noFill/>
                      </a:ln>
                    </p:spPr>
                  </p:pic>
                </p:oleObj>
              </mc:Fallback>
            </mc:AlternateContent>
          </a:graphicData>
        </a:graphic>
      </p:graphicFrame>
      <p:graphicFrame>
        <p:nvGraphicFramePr>
          <p:cNvPr id="200712" name="Object 8"/>
          <p:cNvGraphicFramePr>
            <a:graphicFrameLocks noChangeAspect="1"/>
          </p:cNvGraphicFramePr>
          <p:nvPr>
            <p:extLst>
              <p:ext uri="{D42A27DB-BD31-4B8C-83A1-F6EECF244321}">
                <p14:modId xmlns:p14="http://schemas.microsoft.com/office/powerpoint/2010/main" val="1128053112"/>
              </p:ext>
            </p:extLst>
          </p:nvPr>
        </p:nvGraphicFramePr>
        <p:xfrm>
          <a:off x="5976417" y="5486086"/>
          <a:ext cx="228600" cy="323850"/>
        </p:xfrm>
        <a:graphic>
          <a:graphicData uri="http://schemas.openxmlformats.org/presentationml/2006/ole">
            <mc:AlternateContent xmlns:mc="http://schemas.openxmlformats.org/markup-compatibility/2006">
              <mc:Choice xmlns:v="urn:schemas-microsoft-com:vml" Requires="v">
                <p:oleObj spid="_x0000_s32918" name="Equation" r:id="rId19" imgW="6096000" imgH="8534400" progId="">
                  <p:embed/>
                </p:oleObj>
              </mc:Choice>
              <mc:Fallback>
                <p:oleObj name="Equation" r:id="rId19" imgW="6096000" imgH="8534400" progId="">
                  <p:embed/>
                  <p:pic>
                    <p:nvPicPr>
                      <p:cNvPr id="0" name="图片 32775"/>
                      <p:cNvPicPr>
                        <a:picLocks noChangeAspect="1"/>
                      </p:cNvPicPr>
                      <p:nvPr/>
                    </p:nvPicPr>
                    <p:blipFill>
                      <a:blip r:embed="rId20"/>
                      <a:stretch>
                        <a:fillRect/>
                      </a:stretch>
                    </p:blipFill>
                    <p:spPr>
                      <a:xfrm>
                        <a:off x="5976417" y="5486086"/>
                        <a:ext cx="228600" cy="323850"/>
                      </a:xfrm>
                      <a:prstGeom prst="rect">
                        <a:avLst/>
                      </a:prstGeom>
                      <a:noFill/>
                      <a:ln w="9525">
                        <a:noFill/>
                      </a:ln>
                    </p:spPr>
                  </p:pic>
                </p:oleObj>
              </mc:Fallback>
            </mc:AlternateContent>
          </a:graphicData>
        </a:graphic>
      </p:graphicFrame>
      <p:graphicFrame>
        <p:nvGraphicFramePr>
          <p:cNvPr id="200713" name="Object 9"/>
          <p:cNvGraphicFramePr>
            <a:graphicFrameLocks noChangeAspect="1"/>
          </p:cNvGraphicFramePr>
          <p:nvPr>
            <p:extLst>
              <p:ext uri="{D42A27DB-BD31-4B8C-83A1-F6EECF244321}">
                <p14:modId xmlns:p14="http://schemas.microsoft.com/office/powerpoint/2010/main" val="3354220951"/>
              </p:ext>
            </p:extLst>
          </p:nvPr>
        </p:nvGraphicFramePr>
        <p:xfrm>
          <a:off x="6347892" y="5424173"/>
          <a:ext cx="180975" cy="552450"/>
        </p:xfrm>
        <a:graphic>
          <a:graphicData uri="http://schemas.openxmlformats.org/presentationml/2006/ole">
            <mc:AlternateContent xmlns:mc="http://schemas.openxmlformats.org/markup-compatibility/2006">
              <mc:Choice xmlns:v="urn:schemas-microsoft-com:vml" Requires="v">
                <p:oleObj spid="_x0000_s32919" name="Equation" r:id="rId21" imgW="4876800" imgH="14630400" progId="">
                  <p:embed/>
                </p:oleObj>
              </mc:Choice>
              <mc:Fallback>
                <p:oleObj name="Equation" r:id="rId21" imgW="4876800" imgH="14630400" progId="">
                  <p:embed/>
                  <p:pic>
                    <p:nvPicPr>
                      <p:cNvPr id="0" name="图片 32776"/>
                      <p:cNvPicPr>
                        <a:picLocks noChangeAspect="1"/>
                      </p:cNvPicPr>
                      <p:nvPr/>
                    </p:nvPicPr>
                    <p:blipFill>
                      <a:blip r:embed="rId22"/>
                      <a:stretch>
                        <a:fillRect/>
                      </a:stretch>
                    </p:blipFill>
                    <p:spPr>
                      <a:xfrm>
                        <a:off x="6347892" y="5424173"/>
                        <a:ext cx="180975" cy="552450"/>
                      </a:xfrm>
                      <a:prstGeom prst="rect">
                        <a:avLst/>
                      </a:prstGeom>
                      <a:noFill/>
                      <a:ln w="9525">
                        <a:noFill/>
                      </a:ln>
                    </p:spPr>
                  </p:pic>
                </p:oleObj>
              </mc:Fallback>
            </mc:AlternateContent>
          </a:graphicData>
        </a:graphic>
      </p:graphicFrame>
      <p:graphicFrame>
        <p:nvGraphicFramePr>
          <p:cNvPr id="200714" name="Object 10"/>
          <p:cNvGraphicFramePr>
            <a:graphicFrameLocks noChangeAspect="1"/>
          </p:cNvGraphicFramePr>
          <p:nvPr>
            <p:extLst>
              <p:ext uri="{D42A27DB-BD31-4B8C-83A1-F6EECF244321}">
                <p14:modId xmlns:p14="http://schemas.microsoft.com/office/powerpoint/2010/main" val="280640244"/>
              </p:ext>
            </p:extLst>
          </p:nvPr>
        </p:nvGraphicFramePr>
        <p:xfrm>
          <a:off x="6792392" y="5486086"/>
          <a:ext cx="228600" cy="323850"/>
        </p:xfrm>
        <a:graphic>
          <a:graphicData uri="http://schemas.openxmlformats.org/presentationml/2006/ole">
            <mc:AlternateContent xmlns:mc="http://schemas.openxmlformats.org/markup-compatibility/2006">
              <mc:Choice xmlns:v="urn:schemas-microsoft-com:vml" Requires="v">
                <p:oleObj spid="_x0000_s32920" name="Equation" r:id="rId23" imgW="6096000" imgH="8534400" progId="">
                  <p:embed/>
                </p:oleObj>
              </mc:Choice>
              <mc:Fallback>
                <p:oleObj name="Equation" r:id="rId23" imgW="6096000" imgH="8534400" progId="">
                  <p:embed/>
                  <p:pic>
                    <p:nvPicPr>
                      <p:cNvPr id="0" name="图片 32777"/>
                      <p:cNvPicPr>
                        <a:picLocks noChangeAspect="1"/>
                      </p:cNvPicPr>
                      <p:nvPr/>
                    </p:nvPicPr>
                    <p:blipFill>
                      <a:blip r:embed="rId24"/>
                      <a:stretch>
                        <a:fillRect/>
                      </a:stretch>
                    </p:blipFill>
                    <p:spPr>
                      <a:xfrm>
                        <a:off x="6792392" y="5486086"/>
                        <a:ext cx="228600" cy="323850"/>
                      </a:xfrm>
                      <a:prstGeom prst="rect">
                        <a:avLst/>
                      </a:prstGeom>
                      <a:noFill/>
                      <a:ln w="9525">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304726" cy="1416157"/>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一水平轻弹簧的两端与质量分别为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和</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的两物块</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相连接,并静止在光</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滑的水平面上,如图甲所示。现使</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瞬时获得水平向右的速度3 m/s,此后两物块的速度</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随时间变化的规律如图乙所示。从图像信息可得(　    )</a:t>
            </a:r>
            <a:r>
              <a:rPr lang="zh-CN" altLang="en-US" dirty="0"/>
              <a:t> </a:t>
            </a:r>
          </a:p>
        </p:txBody>
      </p:sp>
      <p:pic>
        <p:nvPicPr>
          <p:cNvPr id="3" name="图片 3" descr="textimage25.jpeg"/>
          <p:cNvPicPr>
            <a:picLocks noChangeAspect="1"/>
          </p:cNvPicPr>
          <p:nvPr/>
        </p:nvPicPr>
        <p:blipFill>
          <a:blip r:embed="rId4"/>
          <a:stretch>
            <a:fillRect/>
          </a:stretch>
        </p:blipFill>
        <p:spPr>
          <a:xfrm>
            <a:off x="6804174" y="2412157"/>
            <a:ext cx="1885950" cy="1190624"/>
          </a:xfrm>
          <a:prstGeom prst="rect">
            <a:avLst/>
          </a:prstGeom>
        </p:spPr>
      </p:pic>
      <p:pic>
        <p:nvPicPr>
          <p:cNvPr id="4" name="图片 4" descr="textimage26.jpeg"/>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9507438" y="2106602"/>
            <a:ext cx="1928826" cy="1801733"/>
          </a:xfrm>
          <a:prstGeom prst="rect">
            <a:avLst/>
          </a:prstGeom>
        </p:spPr>
      </p:pic>
      <p:sp>
        <p:nvSpPr>
          <p:cNvPr id="5" name="TextBox 2"/>
          <p:cNvSpPr txBox="1"/>
          <p:nvPr/>
        </p:nvSpPr>
        <p:spPr>
          <a:xfrm>
            <a:off x="762373" y="1759165"/>
            <a:ext cx="9001000" cy="1922770"/>
          </a:xfrm>
          <a:prstGeom prst="rect">
            <a:avLst/>
          </a:prstGeom>
        </p:spPr>
        <p:txBody>
          <a:bodyPr wrap="square" lIns="0" tIns="0" rIns="0" bIns="0" rtlCol="0">
            <a:spAutoFit/>
          </a:bodyPr>
          <a:lstStyle/>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A.在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时刻两物块达到共同速度1 m/s,且弹簧都是处于压缩状态</a:t>
            </a:r>
            <a:endParaRPr lang="zh-CN" altLang="en-US" sz="2800"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B.从</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时刻弹簧由压缩状态恢复到原长</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C.两物块的质量之比</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=1∶3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时刻</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的动能之比</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k2</a:t>
            </a:r>
            <a:r>
              <a:rPr lang="zh-CN" altLang="en-US" sz="2410" kern="0" dirty="0">
                <a:solidFill>
                  <a:srgbClr val="000000"/>
                </a:solidFill>
                <a:latin typeface="Times New Roman" panose="02020603050405020304" pitchFamily="65" charset="-122"/>
                <a:ea typeface="华文细黑" panose="02010600040101010101" pitchFamily="65" charset="-122"/>
              </a:rPr>
              <a:t>=1∶8</a:t>
            </a:r>
            <a:endParaRPr lang="zh-CN" altLang="en-US" dirty="0"/>
          </a:p>
        </p:txBody>
      </p:sp>
      <p:sp>
        <p:nvSpPr>
          <p:cNvPr id="6" name="文本框 5"/>
          <p:cNvSpPr txBox="1"/>
          <p:nvPr/>
        </p:nvSpPr>
        <p:spPr>
          <a:xfrm>
            <a:off x="7089775" y="1328475"/>
            <a:ext cx="565785" cy="435610"/>
          </a:xfrm>
          <a:prstGeom prst="rect">
            <a:avLst/>
          </a:prstGeom>
          <a:noFill/>
        </p:spPr>
        <p:txBody>
          <a:bodyPr wrap="square" rtlCol="0" anchor="t">
            <a:noAutofit/>
          </a:bodyPr>
          <a:lstStyle/>
          <a:p>
            <a:r>
              <a:rPr lang="zh-CN" altLang="en-US" sz="2410" b="1" kern="0" dirty="0">
                <a:solidFill>
                  <a:srgbClr val="C00000"/>
                </a:solidFill>
                <a:latin typeface="Times New Roman" panose="02020603050405020304" pitchFamily="65" charset="-122"/>
                <a:ea typeface="楷体_GB2312" pitchFamily="65" charset="-122"/>
                <a:sym typeface="+mn-ea"/>
              </a:rPr>
              <a:t>D</a:t>
            </a:r>
          </a:p>
        </p:txBody>
      </p:sp>
      <p:sp>
        <p:nvSpPr>
          <p:cNvPr id="7" name="TextBox 2">
            <a:extLst>
              <a:ext uri="{FF2B5EF4-FFF2-40B4-BE49-F238E27FC236}">
                <a16:creationId xmlns:a16="http://schemas.microsoft.com/office/drawing/2014/main" id="{5F270042-E7EF-4E8A-AE1D-DF9817ACE8D0}"/>
              </a:ext>
            </a:extLst>
          </p:cNvPr>
          <p:cNvSpPr txBox="1"/>
          <p:nvPr/>
        </p:nvSpPr>
        <p:spPr>
          <a:xfrm>
            <a:off x="468000" y="3852317"/>
            <a:ext cx="11831400" cy="24678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由速度-时间图线切线斜率的物理意义可知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的加速度为0,所以弹力</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为0,弹簧处于原长,由题图分析可知在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时间内两物块之间的距离增大,弹簧处于伸</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长状态,</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A、B错误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过程由</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10</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可得</a:t>
            </a:r>
            <a:r>
              <a:rPr lang="zh-CN" altLang="en-US" sz="3315" kern="0" spc="-31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10" kern="0" spc="-12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的速率是</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 m/s,</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的速率是2 m/s,由动能的定义式得</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=1∶8,</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8" name="对象 7">
            <a:extLst>
              <a:ext uri="{FF2B5EF4-FFF2-40B4-BE49-F238E27FC236}">
                <a16:creationId xmlns:a16="http://schemas.microsoft.com/office/drawing/2014/main" id="{D1E37397-CCC1-4714-AE80-36FD4E9E43A2}"/>
              </a:ext>
            </a:extLst>
          </p:cNvPr>
          <p:cNvGraphicFramePr>
            <a:graphicFrameLocks noChangeAspect="1"/>
          </p:cNvGraphicFramePr>
          <p:nvPr>
            <p:extLst>
              <p:ext uri="{D42A27DB-BD31-4B8C-83A1-F6EECF244321}">
                <p14:modId xmlns:p14="http://schemas.microsoft.com/office/powerpoint/2010/main" val="3139708762"/>
              </p:ext>
            </p:extLst>
          </p:nvPr>
        </p:nvGraphicFramePr>
        <p:xfrm>
          <a:off x="7119597" y="5064224"/>
          <a:ext cx="381000" cy="723900"/>
        </p:xfrm>
        <a:graphic>
          <a:graphicData uri="http://schemas.openxmlformats.org/presentationml/2006/ole">
            <mc:AlternateContent xmlns:mc="http://schemas.openxmlformats.org/markup-compatibility/2006">
              <mc:Choice xmlns:v="urn:schemas-microsoft-com:vml" Requires="v">
                <p:oleObj spid="_x0000_s73744" name="Equation" r:id="rId6" imgW="10058400" imgH="19202400" progId="">
                  <p:embed/>
                </p:oleObj>
              </mc:Choice>
              <mc:Fallback>
                <p:oleObj name="Equation" r:id="rId6" imgW="10058400" imgH="19202400" progId="">
                  <p:embed/>
                  <p:pic>
                    <p:nvPicPr>
                      <p:cNvPr id="4" name="对象 3"/>
                      <p:cNvPicPr>
                        <a:picLocks noChangeAspect="1"/>
                      </p:cNvPicPr>
                      <p:nvPr/>
                    </p:nvPicPr>
                    <p:blipFill>
                      <a:blip r:embed="rId7"/>
                      <a:stretch>
                        <a:fillRect/>
                      </a:stretch>
                    </p:blipFill>
                    <p:spPr>
                      <a:xfrm>
                        <a:off x="7119597" y="5064224"/>
                        <a:ext cx="381000" cy="723900"/>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630CFE6A-276C-4155-87E0-6470DD47C8B9}"/>
              </a:ext>
            </a:extLst>
          </p:cNvPr>
          <p:cNvGraphicFramePr>
            <a:graphicFrameLocks noChangeAspect="1"/>
          </p:cNvGraphicFramePr>
          <p:nvPr>
            <p:extLst>
              <p:ext uri="{D42A27DB-BD31-4B8C-83A1-F6EECF244321}">
                <p14:modId xmlns:p14="http://schemas.microsoft.com/office/powerpoint/2010/main" val="273456874"/>
              </p:ext>
            </p:extLst>
          </p:nvPr>
        </p:nvGraphicFramePr>
        <p:xfrm>
          <a:off x="7673170" y="5052950"/>
          <a:ext cx="219075" cy="657225"/>
        </p:xfrm>
        <a:graphic>
          <a:graphicData uri="http://schemas.openxmlformats.org/presentationml/2006/ole">
            <mc:AlternateContent xmlns:mc="http://schemas.openxmlformats.org/markup-compatibility/2006">
              <mc:Choice xmlns:v="urn:schemas-microsoft-com:vml" Requires="v">
                <p:oleObj spid="_x0000_s73745" name="Equation" r:id="rId8" imgW="5791200" imgH="17373600" progId="">
                  <p:embed/>
                </p:oleObj>
              </mc:Choice>
              <mc:Fallback>
                <p:oleObj name="Equation" r:id="rId8" imgW="5791200" imgH="17373600" progId="">
                  <p:embed/>
                  <p:pic>
                    <p:nvPicPr>
                      <p:cNvPr id="5" name="对象 4"/>
                      <p:cNvPicPr>
                        <a:picLocks noChangeAspect="1"/>
                      </p:cNvPicPr>
                      <p:nvPr/>
                    </p:nvPicPr>
                    <p:blipFill>
                      <a:blip r:embed="rId9"/>
                      <a:stretch>
                        <a:fillRect/>
                      </a:stretch>
                    </p:blipFill>
                    <p:spPr>
                      <a:xfrm>
                        <a:off x="7673170" y="5052950"/>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28802"/>
            <a:ext cx="11593288" cy="2919774"/>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500" b="1" dirty="0">
                <a:solidFill>
                  <a:srgbClr val="DE0000"/>
                </a:solidFill>
                <a:latin typeface="微软雅黑" panose="020B0503020204020204" pitchFamily="34" charset="-122"/>
                <a:ea typeface="微软雅黑" panose="020B0503020204020204" pitchFamily="34" charset="-122"/>
              </a:rPr>
              <a:t>题型4　滑块-斜(曲)面体模型</a:t>
            </a:r>
          </a:p>
          <a:p>
            <a:pPr eaLnBrk="0" latinLnBrk="1" hangingPunct="0">
              <a:lnSpc>
                <a:spcPct val="130000"/>
              </a:lnSpc>
              <a:spcBef>
                <a:spcPts val="145"/>
              </a:spcBef>
            </a:pPr>
            <a:r>
              <a:rPr lang="zh-CN" altLang="en-US" sz="2400" b="1" kern="0" dirty="0">
                <a:solidFill>
                  <a:srgbClr val="000000"/>
                </a:solidFill>
                <a:latin typeface="Times New Roman" panose="02020603050405020304" pitchFamily="65" charset="-122"/>
                <a:ea typeface="微软雅黑" panose="020B0503020204020204" pitchFamily="34" charset="-122"/>
              </a:rPr>
              <a:t>一、模型图示</a:t>
            </a:r>
            <a:endParaRPr lang="en-US" altLang="zh-CN" sz="2400" b="1"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二、模型解读</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整个过程中系统水平方向所受合力为0, 水平方向动量守恒,竖直方向动量不守恒,所以不能说系统动量守恒,只能说系统水平方向动量守恒。整个过程中系统机械能守恒。</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上升到最大高度:滑块水平分速度与斜(曲)面体速度相同,为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共</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此时滑块竖直分</a:t>
            </a:r>
            <a:endParaRPr lang="zh-CN" altLang="en-US" dirty="0"/>
          </a:p>
        </p:txBody>
      </p:sp>
      <p:pic>
        <p:nvPicPr>
          <p:cNvPr id="3" name="图片 3" descr="textimage27.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596276" y="315612"/>
            <a:ext cx="2161027" cy="1508642"/>
          </a:xfrm>
          <a:prstGeom prst="rect">
            <a:avLst/>
          </a:prstGeom>
        </p:spPr>
      </p:pic>
      <p:sp>
        <p:nvSpPr>
          <p:cNvPr id="4" name="TextBox 2">
            <a:extLst>
              <a:ext uri="{FF2B5EF4-FFF2-40B4-BE49-F238E27FC236}">
                <a16:creationId xmlns:a16="http://schemas.microsoft.com/office/drawing/2014/main" id="{79AF0B1B-9BF7-4C3F-8BA6-339EA16174C9}"/>
              </a:ext>
            </a:extLst>
          </p:cNvPr>
          <p:cNvSpPr txBox="1"/>
          <p:nvPr/>
        </p:nvSpPr>
        <p:spPr>
          <a:xfrm>
            <a:off x="395992" y="3174103"/>
            <a:ext cx="11376734" cy="303570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u="sng" kern="0" dirty="0">
                <a:solidFill>
                  <a:srgbClr val="000000"/>
                </a:solidFill>
                <a:latin typeface="Times New Roman" panose="02020603050405020304" pitchFamily="65" charset="-122"/>
                <a:ea typeface="华文细黑" panose="02010600040101010101" pitchFamily="65" charset="-122"/>
              </a:rPr>
              <a:t>速度</a:t>
            </a:r>
            <a:r>
              <a:rPr lang="zh-CN" altLang="en-US" sz="2410" i="1" u="sng" kern="0" dirty="0">
                <a:solidFill>
                  <a:srgbClr val="000000"/>
                </a:solidFill>
                <a:latin typeface="Times New Roman" panose="02020603050405020304" pitchFamily="65" charset="-122"/>
                <a:ea typeface="华文细黑" panose="02010600040101010101" pitchFamily="65" charset="-122"/>
              </a:rPr>
              <a:t>v</a:t>
            </a:r>
            <a:r>
              <a:rPr lang="zh-CN" altLang="en-US" sz="1815" i="1" u="sng" kern="0" baseline="-15000" dirty="0">
                <a:solidFill>
                  <a:srgbClr val="000000"/>
                </a:solidFill>
                <a:latin typeface="Times New Roman" panose="02020603050405020304" pitchFamily="65" charset="-122"/>
                <a:ea typeface="华文细黑" panose="02010600040101010101" pitchFamily="65" charset="-122"/>
              </a:rPr>
              <a:t>y</a:t>
            </a:r>
            <a:r>
              <a:rPr lang="zh-CN" altLang="en-US" sz="2410" u="sng" kern="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。系统水平方向动量守恒,</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共</a:t>
            </a:r>
            <a:r>
              <a:rPr lang="zh-CN" altLang="en-US" sz="2410" kern="0" dirty="0">
                <a:solidFill>
                  <a:srgbClr val="000000"/>
                </a:solidFill>
                <a:latin typeface="Times New Roman" panose="02020603050405020304" pitchFamily="65" charset="-122"/>
                <a:ea typeface="华文细黑" panose="02010600040101010101" pitchFamily="65" charset="-122"/>
              </a:rPr>
              <a:t>；系统的机械能守恒,</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205" kern="0" spc="94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mgh</a:t>
            </a:r>
            <a:r>
              <a:rPr lang="zh-CN" altLang="en-US" sz="2410" kern="0" dirty="0">
                <a:solidFill>
                  <a:srgbClr val="000000"/>
                </a:solidFill>
                <a:latin typeface="Times New Roman" panose="02020603050405020304" pitchFamily="65" charset="-122"/>
                <a:ea typeface="华文细黑" panose="02010600040101010101" pitchFamily="65" charset="-122"/>
              </a:rPr>
              <a:t>,其中</a:t>
            </a:r>
            <a:r>
              <a:rPr lang="zh-CN" altLang="en-US" sz="2410" i="1" kern="0" dirty="0">
                <a:solidFill>
                  <a:srgbClr val="000000"/>
                </a:solidFill>
                <a:latin typeface="Times New Roman" panose="02020603050405020304" pitchFamily="65" charset="-122"/>
                <a:ea typeface="华文细黑" panose="02010600040101010101" pitchFamily="65" charset="-122"/>
              </a:rPr>
              <a:t>h</a:t>
            </a:r>
            <a:r>
              <a:rPr lang="zh-CN" altLang="en-US" sz="2410" kern="0" dirty="0">
                <a:solidFill>
                  <a:srgbClr val="000000"/>
                </a:solidFill>
                <a:latin typeface="Times New Roman" panose="02020603050405020304" pitchFamily="65" charset="-122"/>
                <a:ea typeface="华文细黑" panose="02010600040101010101" pitchFamily="65" charset="-122"/>
              </a:rPr>
              <a:t>为滑块上升的最大高度,</a:t>
            </a:r>
            <a:r>
              <a:rPr lang="zh-CN" altLang="en-US" sz="2410" u="sng" kern="0" dirty="0">
                <a:solidFill>
                  <a:srgbClr val="000000"/>
                </a:solidFill>
                <a:latin typeface="Times New Roman" panose="02020603050405020304" pitchFamily="65" charset="-122"/>
                <a:ea typeface="华文细黑" panose="02010600040101010101" pitchFamily="65" charset="-122"/>
              </a:rPr>
              <a:t>不一定等于轨道的高度</a:t>
            </a:r>
            <a:r>
              <a:rPr lang="zh-CN" altLang="en-US" sz="2410" kern="0" dirty="0">
                <a:solidFill>
                  <a:srgbClr val="000000"/>
                </a:solidFill>
                <a:latin typeface="Times New Roman" panose="02020603050405020304" pitchFamily="65" charset="-122"/>
                <a:ea typeface="华文细黑" panose="02010600040101010101" pitchFamily="65" charset="-122"/>
              </a:rPr>
              <a:t>(相当于完全非弹性碰撞,系统减少的动能转化为滑块的重力势能)。</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返回最低点:滑块与斜(曲)面体分离点。系统水平方向动量守恒</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;系统机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械能守恒,</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5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(相当于弹性碰撞)。 </a:t>
            </a:r>
            <a:endParaRPr lang="zh-CN" altLang="en-US" dirty="0"/>
          </a:p>
        </p:txBody>
      </p:sp>
      <p:graphicFrame>
        <p:nvGraphicFramePr>
          <p:cNvPr id="5" name="对象 4">
            <a:extLst>
              <a:ext uri="{FF2B5EF4-FFF2-40B4-BE49-F238E27FC236}">
                <a16:creationId xmlns:a16="http://schemas.microsoft.com/office/drawing/2014/main" id="{B05D8965-AB71-4DF0-B033-4144974FD00C}"/>
              </a:ext>
            </a:extLst>
          </p:cNvPr>
          <p:cNvGraphicFramePr>
            <a:graphicFrameLocks noChangeAspect="1"/>
          </p:cNvGraphicFramePr>
          <p:nvPr>
            <p:extLst>
              <p:ext uri="{D42A27DB-BD31-4B8C-83A1-F6EECF244321}">
                <p14:modId xmlns:p14="http://schemas.microsoft.com/office/powerpoint/2010/main" val="262372528"/>
              </p:ext>
            </p:extLst>
          </p:nvPr>
        </p:nvGraphicFramePr>
        <p:xfrm>
          <a:off x="683494" y="3843164"/>
          <a:ext cx="219075" cy="657225"/>
        </p:xfrm>
        <a:graphic>
          <a:graphicData uri="http://schemas.openxmlformats.org/presentationml/2006/ole">
            <mc:AlternateContent xmlns:mc="http://schemas.openxmlformats.org/markup-compatibility/2006">
              <mc:Choice xmlns:v="urn:schemas-microsoft-com:vml" Requires="v">
                <p:oleObj spid="_x0000_s74824" name="Equation" r:id="rId5" imgW="5791200" imgH="17373600" progId="">
                  <p:embed/>
                </p:oleObj>
              </mc:Choice>
              <mc:Fallback>
                <p:oleObj name="Equation" r:id="rId5" imgW="5791200" imgH="17373600" progId="">
                  <p:embed/>
                  <p:pic>
                    <p:nvPicPr>
                      <p:cNvPr id="4" name="对象 3"/>
                      <p:cNvPicPr>
                        <a:picLocks noChangeAspect="1"/>
                      </p:cNvPicPr>
                      <p:nvPr/>
                    </p:nvPicPr>
                    <p:blipFill>
                      <a:blip r:embed="rId6"/>
                      <a:stretch>
                        <a:fillRect/>
                      </a:stretch>
                    </p:blipFill>
                    <p:spPr>
                      <a:xfrm>
                        <a:off x="683494" y="3843164"/>
                        <a:ext cx="219075" cy="657225"/>
                      </a:xfrm>
                      <a:prstGeom prst="rect">
                        <a:avLst/>
                      </a:prstGeom>
                      <a:noFill/>
                      <a:ln w="9525">
                        <a:noFill/>
                      </a:ln>
                    </p:spPr>
                  </p:pic>
                </p:oleObj>
              </mc:Fallback>
            </mc:AlternateContent>
          </a:graphicData>
        </a:graphic>
      </p:graphicFrame>
      <p:graphicFrame>
        <p:nvGraphicFramePr>
          <p:cNvPr id="6" name="对象 5">
            <a:extLst>
              <a:ext uri="{FF2B5EF4-FFF2-40B4-BE49-F238E27FC236}">
                <a16:creationId xmlns:a16="http://schemas.microsoft.com/office/drawing/2014/main" id="{C94FB97A-87EE-4877-8922-797811DC7D32}"/>
              </a:ext>
            </a:extLst>
          </p:cNvPr>
          <p:cNvGraphicFramePr>
            <a:graphicFrameLocks noChangeAspect="1"/>
          </p:cNvGraphicFramePr>
          <p:nvPr>
            <p:extLst>
              <p:ext uri="{D42A27DB-BD31-4B8C-83A1-F6EECF244321}">
                <p14:modId xmlns:p14="http://schemas.microsoft.com/office/powerpoint/2010/main" val="436863994"/>
              </p:ext>
            </p:extLst>
          </p:nvPr>
        </p:nvGraphicFramePr>
        <p:xfrm>
          <a:off x="1115542" y="3975825"/>
          <a:ext cx="323850" cy="381000"/>
        </p:xfrm>
        <a:graphic>
          <a:graphicData uri="http://schemas.openxmlformats.org/presentationml/2006/ole">
            <mc:AlternateContent xmlns:mc="http://schemas.openxmlformats.org/markup-compatibility/2006">
              <mc:Choice xmlns:v="urn:schemas-microsoft-com:vml" Requires="v">
                <p:oleObj spid="_x0000_s74825" name="Equation" r:id="rId7" imgW="8534400" imgH="10058400" progId="">
                  <p:embed/>
                </p:oleObj>
              </mc:Choice>
              <mc:Fallback>
                <p:oleObj name="Equation" r:id="rId7" imgW="8534400" imgH="10058400" progId="">
                  <p:embed/>
                  <p:pic>
                    <p:nvPicPr>
                      <p:cNvPr id="5" name="对象 4"/>
                      <p:cNvPicPr>
                        <a:picLocks noChangeAspect="1"/>
                      </p:cNvPicPr>
                      <p:nvPr/>
                    </p:nvPicPr>
                    <p:blipFill>
                      <a:blip r:embed="rId8"/>
                      <a:stretch>
                        <a:fillRect/>
                      </a:stretch>
                    </p:blipFill>
                    <p:spPr>
                      <a:xfrm>
                        <a:off x="1115542" y="3975825"/>
                        <a:ext cx="323850" cy="381000"/>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39E6252F-8D40-467C-84DF-589172B99F54}"/>
              </a:ext>
            </a:extLst>
          </p:cNvPr>
          <p:cNvGraphicFramePr>
            <a:graphicFrameLocks noChangeAspect="1"/>
          </p:cNvGraphicFramePr>
          <p:nvPr>
            <p:extLst>
              <p:ext uri="{D42A27DB-BD31-4B8C-83A1-F6EECF244321}">
                <p14:modId xmlns:p14="http://schemas.microsoft.com/office/powerpoint/2010/main" val="3168887397"/>
              </p:ext>
            </p:extLst>
          </p:nvPr>
        </p:nvGraphicFramePr>
        <p:xfrm>
          <a:off x="1581392" y="3817322"/>
          <a:ext cx="219075" cy="657225"/>
        </p:xfrm>
        <a:graphic>
          <a:graphicData uri="http://schemas.openxmlformats.org/presentationml/2006/ole">
            <mc:AlternateContent xmlns:mc="http://schemas.openxmlformats.org/markup-compatibility/2006">
              <mc:Choice xmlns:v="urn:schemas-microsoft-com:vml" Requires="v">
                <p:oleObj spid="_x0000_s74826" name="Equation" r:id="rId9" imgW="5791200" imgH="17373600" progId="">
                  <p:embed/>
                </p:oleObj>
              </mc:Choice>
              <mc:Fallback>
                <p:oleObj name="Equation" r:id="rId9" imgW="5791200" imgH="17373600" progId="">
                  <p:embed/>
                  <p:pic>
                    <p:nvPicPr>
                      <p:cNvPr id="6" name="对象 5"/>
                      <p:cNvPicPr>
                        <a:picLocks noChangeAspect="1"/>
                      </p:cNvPicPr>
                      <p:nvPr/>
                    </p:nvPicPr>
                    <p:blipFill>
                      <a:blip r:embed="rId10"/>
                      <a:stretch>
                        <a:fillRect/>
                      </a:stretch>
                    </p:blipFill>
                    <p:spPr>
                      <a:xfrm>
                        <a:off x="1581392" y="3817322"/>
                        <a:ext cx="219075" cy="657225"/>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018D1EF4-08FF-4489-80D1-1403F7BBD241}"/>
              </a:ext>
            </a:extLst>
          </p:cNvPr>
          <p:cNvGraphicFramePr>
            <a:graphicFrameLocks noChangeAspect="1"/>
          </p:cNvGraphicFramePr>
          <p:nvPr>
            <p:extLst>
              <p:ext uri="{D42A27DB-BD31-4B8C-83A1-F6EECF244321}">
                <p14:modId xmlns:p14="http://schemas.microsoft.com/office/powerpoint/2010/main" val="976714937"/>
              </p:ext>
            </p:extLst>
          </p:nvPr>
        </p:nvGraphicFramePr>
        <p:xfrm>
          <a:off x="2659708" y="3956323"/>
          <a:ext cx="400050" cy="400050"/>
        </p:xfrm>
        <a:graphic>
          <a:graphicData uri="http://schemas.openxmlformats.org/presentationml/2006/ole">
            <mc:AlternateContent xmlns:mc="http://schemas.openxmlformats.org/markup-compatibility/2006">
              <mc:Choice xmlns:v="urn:schemas-microsoft-com:vml" Requires="v">
                <p:oleObj spid="_x0000_s74827" name="Equation" r:id="rId11" imgW="10668000" imgH="10668000" progId="">
                  <p:embed/>
                </p:oleObj>
              </mc:Choice>
              <mc:Fallback>
                <p:oleObj name="Equation" r:id="rId11" imgW="10668000" imgH="10668000" progId="">
                  <p:embed/>
                  <p:pic>
                    <p:nvPicPr>
                      <p:cNvPr id="7" name="对象 6"/>
                      <p:cNvPicPr>
                        <a:picLocks noChangeAspect="1"/>
                      </p:cNvPicPr>
                      <p:nvPr/>
                    </p:nvPicPr>
                    <p:blipFill>
                      <a:blip r:embed="rId12"/>
                      <a:stretch>
                        <a:fillRect/>
                      </a:stretch>
                    </p:blipFill>
                    <p:spPr>
                      <a:xfrm>
                        <a:off x="2659708" y="3956323"/>
                        <a:ext cx="400050" cy="400050"/>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F4591FA7-E800-4DBB-A5B9-57C6D9745CF8}"/>
              </a:ext>
            </a:extLst>
          </p:cNvPr>
          <p:cNvGraphicFramePr>
            <a:graphicFrameLocks noChangeAspect="1"/>
          </p:cNvGraphicFramePr>
          <p:nvPr>
            <p:extLst>
              <p:ext uri="{D42A27DB-BD31-4B8C-83A1-F6EECF244321}">
                <p14:modId xmlns:p14="http://schemas.microsoft.com/office/powerpoint/2010/main" val="3043527632"/>
              </p:ext>
            </p:extLst>
          </p:nvPr>
        </p:nvGraphicFramePr>
        <p:xfrm>
          <a:off x="1696492" y="5643364"/>
          <a:ext cx="219075" cy="657225"/>
        </p:xfrm>
        <a:graphic>
          <a:graphicData uri="http://schemas.openxmlformats.org/presentationml/2006/ole">
            <mc:AlternateContent xmlns:mc="http://schemas.openxmlformats.org/markup-compatibility/2006">
              <mc:Choice xmlns:v="urn:schemas-microsoft-com:vml" Requires="v">
                <p:oleObj spid="_x0000_s74828" name="Equation" r:id="rId13" imgW="5791200" imgH="17373600" progId="">
                  <p:embed/>
                </p:oleObj>
              </mc:Choice>
              <mc:Fallback>
                <p:oleObj name="Equation" r:id="rId13" imgW="5791200" imgH="17373600" progId="">
                  <p:embed/>
                  <p:pic>
                    <p:nvPicPr>
                      <p:cNvPr id="8" name="对象 7"/>
                      <p:cNvPicPr>
                        <a:picLocks noChangeAspect="1"/>
                      </p:cNvPicPr>
                      <p:nvPr/>
                    </p:nvPicPr>
                    <p:blipFill>
                      <a:blip r:embed="rId14"/>
                      <a:stretch>
                        <a:fillRect/>
                      </a:stretch>
                    </p:blipFill>
                    <p:spPr>
                      <a:xfrm>
                        <a:off x="1696492" y="5643364"/>
                        <a:ext cx="219075" cy="65722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7BECF931-D0C3-433A-A5E3-15DC0D30FA96}"/>
              </a:ext>
            </a:extLst>
          </p:cNvPr>
          <p:cNvGraphicFramePr>
            <a:graphicFrameLocks noChangeAspect="1"/>
          </p:cNvGraphicFramePr>
          <p:nvPr>
            <p:extLst>
              <p:ext uri="{D42A27DB-BD31-4B8C-83A1-F6EECF244321}">
                <p14:modId xmlns:p14="http://schemas.microsoft.com/office/powerpoint/2010/main" val="2085284768"/>
              </p:ext>
            </p:extLst>
          </p:nvPr>
        </p:nvGraphicFramePr>
        <p:xfrm>
          <a:off x="2125021" y="5786499"/>
          <a:ext cx="323850" cy="381000"/>
        </p:xfrm>
        <a:graphic>
          <a:graphicData uri="http://schemas.openxmlformats.org/presentationml/2006/ole">
            <mc:AlternateContent xmlns:mc="http://schemas.openxmlformats.org/markup-compatibility/2006">
              <mc:Choice xmlns:v="urn:schemas-microsoft-com:vml" Requires="v">
                <p:oleObj spid="_x0000_s74829" name="Equation" r:id="rId15" imgW="8534400" imgH="10058400" progId="">
                  <p:embed/>
                </p:oleObj>
              </mc:Choice>
              <mc:Fallback>
                <p:oleObj name="Equation" r:id="rId15" imgW="8534400" imgH="10058400" progId="">
                  <p:embed/>
                  <p:pic>
                    <p:nvPicPr>
                      <p:cNvPr id="9" name="对象 8"/>
                      <p:cNvPicPr>
                        <a:picLocks noChangeAspect="1"/>
                      </p:cNvPicPr>
                      <p:nvPr/>
                    </p:nvPicPr>
                    <p:blipFill>
                      <a:blip r:embed="rId16"/>
                      <a:stretch>
                        <a:fillRect/>
                      </a:stretch>
                    </p:blipFill>
                    <p:spPr>
                      <a:xfrm>
                        <a:off x="2125021" y="5786499"/>
                        <a:ext cx="323850" cy="381000"/>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3037ACBA-1E91-4BB2-91A1-0684A55CF4D8}"/>
              </a:ext>
            </a:extLst>
          </p:cNvPr>
          <p:cNvGraphicFramePr>
            <a:graphicFrameLocks noChangeAspect="1"/>
          </p:cNvGraphicFramePr>
          <p:nvPr>
            <p:extLst>
              <p:ext uri="{D42A27DB-BD31-4B8C-83A1-F6EECF244321}">
                <p14:modId xmlns:p14="http://schemas.microsoft.com/office/powerpoint/2010/main" val="1480536370"/>
              </p:ext>
            </p:extLst>
          </p:nvPr>
        </p:nvGraphicFramePr>
        <p:xfrm>
          <a:off x="2621444" y="5643364"/>
          <a:ext cx="219074" cy="657224"/>
        </p:xfrm>
        <a:graphic>
          <a:graphicData uri="http://schemas.openxmlformats.org/presentationml/2006/ole">
            <mc:AlternateContent xmlns:mc="http://schemas.openxmlformats.org/markup-compatibility/2006">
              <mc:Choice xmlns:v="urn:schemas-microsoft-com:vml" Requires="v">
                <p:oleObj spid="_x0000_s74830" name="Equation" r:id="rId17" imgW="5791200" imgH="17373600" progId="">
                  <p:embed/>
                </p:oleObj>
              </mc:Choice>
              <mc:Fallback>
                <p:oleObj name="Equation" r:id="rId17" imgW="5791200" imgH="17373600" progId="">
                  <p:embed/>
                  <p:pic>
                    <p:nvPicPr>
                      <p:cNvPr id="10" name="对象 9"/>
                      <p:cNvPicPr>
                        <a:picLocks noChangeAspect="1"/>
                      </p:cNvPicPr>
                      <p:nvPr/>
                    </p:nvPicPr>
                    <p:blipFill>
                      <a:blip r:embed="rId18"/>
                      <a:stretch>
                        <a:fillRect/>
                      </a:stretch>
                    </p:blipFill>
                    <p:spPr>
                      <a:xfrm>
                        <a:off x="2621444" y="5643364"/>
                        <a:ext cx="219074" cy="657224"/>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1D946760-C0EF-4699-83A3-CD35077A5CC1}"/>
              </a:ext>
            </a:extLst>
          </p:cNvPr>
          <p:cNvGraphicFramePr>
            <a:graphicFrameLocks noChangeAspect="1"/>
          </p:cNvGraphicFramePr>
          <p:nvPr>
            <p:extLst>
              <p:ext uri="{D42A27DB-BD31-4B8C-83A1-F6EECF244321}">
                <p14:modId xmlns:p14="http://schemas.microsoft.com/office/powerpoint/2010/main" val="2269082929"/>
              </p:ext>
            </p:extLst>
          </p:nvPr>
        </p:nvGraphicFramePr>
        <p:xfrm>
          <a:off x="3049974" y="5786499"/>
          <a:ext cx="295275" cy="380999"/>
        </p:xfrm>
        <a:graphic>
          <a:graphicData uri="http://schemas.openxmlformats.org/presentationml/2006/ole">
            <mc:AlternateContent xmlns:mc="http://schemas.openxmlformats.org/markup-compatibility/2006">
              <mc:Choice xmlns:v="urn:schemas-microsoft-com:vml" Requires="v">
                <p:oleObj spid="_x0000_s74831" name="Equation" r:id="rId19" imgW="7924800" imgH="10058400" progId="">
                  <p:embed/>
                </p:oleObj>
              </mc:Choice>
              <mc:Fallback>
                <p:oleObj name="Equation" r:id="rId19" imgW="7924800" imgH="10058400" progId="">
                  <p:embed/>
                  <p:pic>
                    <p:nvPicPr>
                      <p:cNvPr id="11" name="对象 10"/>
                      <p:cNvPicPr>
                        <a:picLocks noChangeAspect="1"/>
                      </p:cNvPicPr>
                      <p:nvPr/>
                    </p:nvPicPr>
                    <p:blipFill>
                      <a:blip r:embed="rId20"/>
                      <a:stretch>
                        <a:fillRect/>
                      </a:stretch>
                    </p:blipFill>
                    <p:spPr>
                      <a:xfrm>
                        <a:off x="3049974" y="5786499"/>
                        <a:ext cx="295275" cy="380999"/>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BCA8B2E2-049D-4BFC-9C6B-819568E34810}"/>
              </a:ext>
            </a:extLst>
          </p:cNvPr>
          <p:cNvGraphicFramePr>
            <a:graphicFrameLocks noChangeAspect="1"/>
          </p:cNvGraphicFramePr>
          <p:nvPr>
            <p:extLst>
              <p:ext uri="{D42A27DB-BD31-4B8C-83A1-F6EECF244321}">
                <p14:modId xmlns:p14="http://schemas.microsoft.com/office/powerpoint/2010/main" val="591032527"/>
              </p:ext>
            </p:extLst>
          </p:nvPr>
        </p:nvGraphicFramePr>
        <p:xfrm>
          <a:off x="3517822" y="5643364"/>
          <a:ext cx="219074" cy="657224"/>
        </p:xfrm>
        <a:graphic>
          <a:graphicData uri="http://schemas.openxmlformats.org/presentationml/2006/ole">
            <mc:AlternateContent xmlns:mc="http://schemas.openxmlformats.org/markup-compatibility/2006">
              <mc:Choice xmlns:v="urn:schemas-microsoft-com:vml" Requires="v">
                <p:oleObj spid="_x0000_s74832" name="Equation" r:id="rId21" imgW="5791200" imgH="17373600" progId="">
                  <p:embed/>
                </p:oleObj>
              </mc:Choice>
              <mc:Fallback>
                <p:oleObj name="Equation" r:id="rId21" imgW="5791200" imgH="17373600" progId="">
                  <p:embed/>
                  <p:pic>
                    <p:nvPicPr>
                      <p:cNvPr id="12" name="对象 11"/>
                      <p:cNvPicPr>
                        <a:picLocks noChangeAspect="1"/>
                      </p:cNvPicPr>
                      <p:nvPr/>
                    </p:nvPicPr>
                    <p:blipFill>
                      <a:blip r:embed="rId22"/>
                      <a:stretch>
                        <a:fillRect/>
                      </a:stretch>
                    </p:blipFill>
                    <p:spPr>
                      <a:xfrm>
                        <a:off x="3517822" y="5643364"/>
                        <a:ext cx="219074" cy="657224"/>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13FD216F-4E87-4B11-ACED-77E3858E596D}"/>
              </a:ext>
            </a:extLst>
          </p:cNvPr>
          <p:cNvGraphicFramePr>
            <a:graphicFrameLocks noChangeAspect="1"/>
          </p:cNvGraphicFramePr>
          <p:nvPr>
            <p:extLst>
              <p:ext uri="{D42A27DB-BD31-4B8C-83A1-F6EECF244321}">
                <p14:modId xmlns:p14="http://schemas.microsoft.com/office/powerpoint/2010/main" val="1673560467"/>
              </p:ext>
            </p:extLst>
          </p:nvPr>
        </p:nvGraphicFramePr>
        <p:xfrm>
          <a:off x="3981772" y="5786499"/>
          <a:ext cx="323850" cy="381000"/>
        </p:xfrm>
        <a:graphic>
          <a:graphicData uri="http://schemas.openxmlformats.org/presentationml/2006/ole">
            <mc:AlternateContent xmlns:mc="http://schemas.openxmlformats.org/markup-compatibility/2006">
              <mc:Choice xmlns:v="urn:schemas-microsoft-com:vml" Requires="v">
                <p:oleObj spid="_x0000_s74833" name="Equation" r:id="rId23" imgW="8534400" imgH="10058400" progId="">
                  <p:embed/>
                </p:oleObj>
              </mc:Choice>
              <mc:Fallback>
                <p:oleObj name="Equation" r:id="rId23" imgW="8534400" imgH="10058400" progId="">
                  <p:embed/>
                  <p:pic>
                    <p:nvPicPr>
                      <p:cNvPr id="13" name="对象 12"/>
                      <p:cNvPicPr>
                        <a:picLocks noChangeAspect="1"/>
                      </p:cNvPicPr>
                      <p:nvPr/>
                    </p:nvPicPr>
                    <p:blipFill>
                      <a:blip r:embed="rId24"/>
                      <a:stretch>
                        <a:fillRect/>
                      </a:stretch>
                    </p:blipFill>
                    <p:spPr>
                      <a:xfrm>
                        <a:off x="3981772" y="5786499"/>
                        <a:ext cx="323850" cy="381000"/>
                      </a:xfrm>
                      <a:prstGeom prst="rect">
                        <a:avLst/>
                      </a:prstGeom>
                      <a:noFill/>
                      <a:ln w="9525">
                        <a:noFill/>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1" y="2082360"/>
            <a:ext cx="6106262"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力学三大观点的综合应用</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DC45A3F-A4DA-4DF5-B36F-4C3BDEC58D44}"/>
              </a:ext>
            </a:extLst>
          </p:cNvPr>
          <p:cNvSpPr txBox="1"/>
          <p:nvPr/>
        </p:nvSpPr>
        <p:spPr>
          <a:xfrm>
            <a:off x="349471" y="323925"/>
            <a:ext cx="11831400" cy="955198"/>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  力学三大观点的综合应用</a:t>
            </a: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一、力的瞬时作用和力的时间、空间累积作用</a:t>
            </a:r>
            <a:endParaRPr lang="zh-CN" altLang="en-US" b="1" dirty="0"/>
          </a:p>
        </p:txBody>
      </p:sp>
      <p:graphicFrame>
        <p:nvGraphicFramePr>
          <p:cNvPr id="3" name="表格 3">
            <a:extLst>
              <a:ext uri="{FF2B5EF4-FFF2-40B4-BE49-F238E27FC236}">
                <a16:creationId xmlns:a16="http://schemas.microsoft.com/office/drawing/2014/main" id="{F93CC971-0301-40B4-9A4F-EBF98F13E25B}"/>
              </a:ext>
            </a:extLst>
          </p:cNvPr>
          <p:cNvGraphicFramePr>
            <a:graphicFrameLocks noGrp="1"/>
          </p:cNvGraphicFramePr>
          <p:nvPr>
            <p:extLst>
              <p:ext uri="{D42A27DB-BD31-4B8C-83A1-F6EECF244321}">
                <p14:modId xmlns:p14="http://schemas.microsoft.com/office/powerpoint/2010/main" val="3932447482"/>
              </p:ext>
            </p:extLst>
          </p:nvPr>
        </p:nvGraphicFramePr>
        <p:xfrm>
          <a:off x="395462" y="1279123"/>
          <a:ext cx="11161240" cy="490409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1224419741"/>
                    </a:ext>
                  </a:extLst>
                </a:gridCol>
                <a:gridCol w="1224136">
                  <a:extLst>
                    <a:ext uri="{9D8B030D-6E8A-4147-A177-3AD203B41FA5}">
                      <a16:colId xmlns:a16="http://schemas.microsoft.com/office/drawing/2014/main" val="3598059792"/>
                    </a:ext>
                  </a:extLst>
                </a:gridCol>
                <a:gridCol w="6882076">
                  <a:extLst>
                    <a:ext uri="{9D8B030D-6E8A-4147-A177-3AD203B41FA5}">
                      <a16:colId xmlns:a16="http://schemas.microsoft.com/office/drawing/2014/main" val="1302321989"/>
                    </a:ext>
                  </a:extLst>
                </a:gridCol>
                <a:gridCol w="1830892">
                  <a:extLst>
                    <a:ext uri="{9D8B030D-6E8A-4147-A177-3AD203B41FA5}">
                      <a16:colId xmlns:a16="http://schemas.microsoft.com/office/drawing/2014/main" val="3459888094"/>
                    </a:ext>
                  </a:extLst>
                </a:gridCol>
              </a:tblGrid>
              <a:tr h="333592">
                <a:tc>
                  <a:txBody>
                    <a:bodyPr/>
                    <a:lstStyle/>
                    <a:p>
                      <a:pPr algn="ctr" eaLnBrk="0" latinLnBrk="1" hangingPunct="0">
                        <a:lnSpc>
                          <a:spcPct val="13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分类</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对应规律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内容</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公式表达</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5038882"/>
                  </a:ext>
                </a:extLst>
              </a:tr>
              <a:tr h="997329">
                <a:tc>
                  <a:txBody>
                    <a:bodyPr/>
                    <a:lstStyle/>
                    <a:p>
                      <a:pPr eaLnBrk="0" latinLnBrk="1" hangingPunct="0">
                        <a:lnSpc>
                          <a:spcPct val="13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力的瞬时作用</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牛顿第二定律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物体的加速度大小与合力成正比,与质量成反比,方向与合力的方向相同</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10" i="1" kern="0" dirty="0">
                          <a:solidFill>
                            <a:srgbClr val="C00000"/>
                          </a:solidFill>
                          <a:latin typeface="Times New Roman" panose="02020603050405020304" pitchFamily="65" charset="-122"/>
                          <a:ea typeface="华文细黑" panose="02010600040101010101" pitchFamily="65" charset="-122"/>
                        </a:rPr>
                        <a:t>F</a:t>
                      </a:r>
                      <a:r>
                        <a:rPr lang="zh-CN" altLang="en-US" sz="2010" kern="0" dirty="0">
                          <a:solidFill>
                            <a:srgbClr val="C00000"/>
                          </a:solidFill>
                          <a:latin typeface="Times New Roman" panose="02020603050405020304" pitchFamily="65" charset="-122"/>
                          <a:ea typeface="华文细黑" panose="02010600040101010101" pitchFamily="65" charset="-122"/>
                        </a:rPr>
                        <a:t>=</a:t>
                      </a:r>
                      <a:r>
                        <a:rPr lang="zh-CN" altLang="en-US" sz="2010" i="1" kern="0" dirty="0">
                          <a:solidFill>
                            <a:srgbClr val="C00000"/>
                          </a:solidFill>
                          <a:latin typeface="Times New Roman" panose="02020603050405020304" pitchFamily="65" charset="-122"/>
                          <a:ea typeface="华文细黑" panose="02010600040101010101" pitchFamily="65" charset="-122"/>
                        </a:rPr>
                        <a:t>ma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881182"/>
                  </a:ext>
                </a:extLst>
              </a:tr>
              <a:tr h="860841">
                <a:tc>
                  <a:txBody>
                    <a:bodyPr/>
                    <a:lstStyle/>
                    <a:p>
                      <a:pPr eaLnBrk="0" latinLnBrk="1" hangingPunct="0">
                        <a:lnSpc>
                          <a:spcPct val="13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力的时间累积作用</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动量定理</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物体所受合力的冲量等于物体动量的变化</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10" i="1" kern="0" dirty="0">
                          <a:solidFill>
                            <a:srgbClr val="C00000"/>
                          </a:solidFill>
                          <a:latin typeface="Times New Roman" panose="02020603050405020304" pitchFamily="65" charset="-122"/>
                          <a:ea typeface="华文细黑" panose="02010600040101010101" pitchFamily="65" charset="-122"/>
                        </a:rPr>
                        <a:t>Ft</a:t>
                      </a:r>
                      <a:r>
                        <a:rPr lang="zh-CN" altLang="en-US" sz="2010" kern="0" dirty="0">
                          <a:solidFill>
                            <a:srgbClr val="C00000"/>
                          </a:solidFill>
                          <a:latin typeface="Times New Roman" panose="02020603050405020304" pitchFamily="65" charset="-122"/>
                          <a:ea typeface="华文细黑" panose="02010600040101010101" pitchFamily="65" charset="-122"/>
                        </a:rPr>
                        <a:t>=Δ</a:t>
                      </a:r>
                      <a:r>
                        <a:rPr lang="zh-CN" altLang="en-US" sz="2010" i="1" kern="0" dirty="0">
                          <a:solidFill>
                            <a:srgbClr val="C00000"/>
                          </a:solidFill>
                          <a:latin typeface="Times New Roman" panose="02020603050405020304" pitchFamily="65" charset="-122"/>
                          <a:ea typeface="华文细黑" panose="02010600040101010101" pitchFamily="65" charset="-122"/>
                        </a:rPr>
                        <a:t>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962621"/>
                  </a:ext>
                </a:extLst>
              </a:tr>
              <a:tr h="642784">
                <a:tc rowSpan="3">
                  <a:txBody>
                    <a:bodyPr/>
                    <a:lstStyle/>
                    <a:p>
                      <a:pPr>
                        <a:lnSpc>
                          <a:spcPct val="130000"/>
                        </a:lnSpc>
                      </a:pPr>
                      <a:r>
                        <a:rPr lang="zh-CN" altLang="en-US" sz="2000" dirty="0"/>
                        <a:t>力的空间累积作用</a:t>
                      </a:r>
                    </a:p>
                    <a:p>
                      <a:pPr>
                        <a:lnSpc>
                          <a:spcPct val="130000"/>
                        </a:lnSpc>
                      </a:pP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动能定理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合力对物体所做的功等于物体动能的变化量</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10" i="1" kern="0" dirty="0">
                          <a:solidFill>
                            <a:srgbClr val="C00000"/>
                          </a:solidFill>
                          <a:latin typeface="Times New Roman" panose="02020603050405020304" pitchFamily="65" charset="-122"/>
                          <a:ea typeface="华文细黑" panose="02010600040101010101" pitchFamily="65" charset="-122"/>
                        </a:rPr>
                        <a:t>W</a:t>
                      </a:r>
                      <a:r>
                        <a:rPr lang="zh-CN" altLang="en-US" sz="2010" kern="0" dirty="0">
                          <a:solidFill>
                            <a:srgbClr val="C00000"/>
                          </a:solidFill>
                          <a:latin typeface="Times New Roman" panose="02020603050405020304" pitchFamily="65" charset="-122"/>
                          <a:ea typeface="华文细黑" panose="02010600040101010101" pitchFamily="65" charset="-122"/>
                        </a:rPr>
                        <a:t>=Δ</a:t>
                      </a: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26999"/>
                  </a:ext>
                </a:extLst>
              </a:tr>
              <a:tr h="951976">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功能关系</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一个力做了多少功,就有多少能从一种形式转化为其他形式</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10" i="1" kern="0" dirty="0">
                          <a:solidFill>
                            <a:srgbClr val="C00000"/>
                          </a:solidFill>
                          <a:latin typeface="Times New Roman" panose="02020603050405020304" pitchFamily="65" charset="-122"/>
                          <a:ea typeface="华文细黑" panose="02010600040101010101" pitchFamily="65" charset="-122"/>
                        </a:rPr>
                        <a:t>fs</a:t>
                      </a:r>
                      <a:r>
                        <a:rPr lang="zh-CN" altLang="en-US" sz="1515" kern="0" baseline="-15000" dirty="0">
                          <a:solidFill>
                            <a:srgbClr val="C00000"/>
                          </a:solidFill>
                          <a:latin typeface="Times New Roman" panose="02020603050405020304" pitchFamily="65" charset="-122"/>
                          <a:ea typeface="华文细黑" panose="02010600040101010101" pitchFamily="65" charset="-122"/>
                        </a:rPr>
                        <a:t>相对</a:t>
                      </a:r>
                      <a:r>
                        <a:rPr lang="zh-CN" altLang="en-US" sz="2010" kern="0" dirty="0">
                          <a:solidFill>
                            <a:srgbClr val="C00000"/>
                          </a:solidFill>
                          <a:latin typeface="Times New Roman" panose="02020603050405020304" pitchFamily="65" charset="-122"/>
                          <a:ea typeface="华文细黑" panose="02010600040101010101" pitchFamily="65" charset="-122"/>
                        </a:rPr>
                        <a:t>=</a:t>
                      </a:r>
                      <a:r>
                        <a:rPr lang="zh-CN" altLang="en-US" sz="2010" i="1" kern="0" dirty="0">
                          <a:solidFill>
                            <a:srgbClr val="C00000"/>
                          </a:solidFill>
                          <a:latin typeface="Times New Roman" panose="02020603050405020304" pitchFamily="65" charset="-122"/>
                          <a:ea typeface="华文细黑" panose="02010600040101010101" pitchFamily="65" charset="-122"/>
                        </a:rPr>
                        <a:t>Q</a:t>
                      </a:r>
                      <a:r>
                        <a:rPr lang="zh-CN" altLang="en-US" sz="2010" kern="0" dirty="0">
                          <a:solidFill>
                            <a:srgbClr val="C00000"/>
                          </a:solidFill>
                          <a:latin typeface="Times New Roman" panose="02020603050405020304" pitchFamily="65" charset="-122"/>
                          <a:ea typeface="华文细黑" panose="02010600040101010101" pitchFamily="65" charset="-122"/>
                        </a:rPr>
                        <a:t>=Δ</a:t>
                      </a: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损</a:t>
                      </a:r>
                    </a:p>
                    <a:p>
                      <a:pPr algn="ctr" eaLnBrk="0" latinLnBrk="1" hangingPunct="0">
                        <a:lnSpc>
                          <a:spcPct val="150000"/>
                        </a:lnSpc>
                        <a:spcBef>
                          <a:spcPts val="0"/>
                        </a:spcBef>
                      </a:pPr>
                      <a:r>
                        <a:rPr lang="zh-CN" altLang="en-US" sz="2010" i="1" kern="0" dirty="0">
                          <a:solidFill>
                            <a:srgbClr val="C00000"/>
                          </a:solidFill>
                          <a:latin typeface="Times New Roman" panose="02020603050405020304" pitchFamily="65" charset="-122"/>
                          <a:ea typeface="华文细黑" panose="02010600040101010101" pitchFamily="65" charset="-122"/>
                        </a:rPr>
                        <a:t>W</a:t>
                      </a:r>
                      <a:r>
                        <a:rPr lang="zh-CN" altLang="en-US" sz="1515" i="1" kern="0" baseline="-15000" dirty="0">
                          <a:solidFill>
                            <a:srgbClr val="C00000"/>
                          </a:solidFill>
                          <a:latin typeface="Times New Roman" panose="02020603050405020304" pitchFamily="65" charset="-122"/>
                          <a:ea typeface="华文细黑" panose="02010600040101010101" pitchFamily="65" charset="-122"/>
                        </a:rPr>
                        <a:t>G</a:t>
                      </a:r>
                      <a:r>
                        <a:rPr lang="zh-CN" altLang="en-US" sz="2010" kern="0" dirty="0">
                          <a:solidFill>
                            <a:srgbClr val="C00000"/>
                          </a:solidFill>
                          <a:latin typeface="Times New Roman" panose="02020603050405020304" pitchFamily="65" charset="-122"/>
                          <a:ea typeface="华文细黑" panose="02010600040101010101" pitchFamily="65" charset="-122"/>
                        </a:rPr>
                        <a:t>=-Δ</a:t>
                      </a: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850454"/>
                  </a:ext>
                </a:extLst>
              </a:tr>
              <a:tr h="951976">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机械能</a:t>
                      </a:r>
                      <a:endParaRPr lang="en-US" altLang="zh-CN" sz="2000"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守恒定律</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在只有重力(或系统内弹力)做功的情况下,系统机械能的总量保持不变</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k1</a:t>
                      </a:r>
                      <a:r>
                        <a:rPr lang="zh-CN" altLang="en-US" sz="2010" kern="0" dirty="0">
                          <a:solidFill>
                            <a:srgbClr val="C00000"/>
                          </a:solidFill>
                          <a:latin typeface="Times New Roman" panose="02020603050405020304" pitchFamily="65" charset="-122"/>
                          <a:ea typeface="华文细黑" panose="02010600040101010101" pitchFamily="65" charset="-122"/>
                        </a:rPr>
                        <a:t>+</a:t>
                      </a: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p1</a:t>
                      </a:r>
                      <a:r>
                        <a:rPr lang="zh-CN" altLang="en-US" sz="2010" kern="0" dirty="0">
                          <a:solidFill>
                            <a:srgbClr val="C00000"/>
                          </a:solidFill>
                          <a:latin typeface="Times New Roman" panose="02020603050405020304" pitchFamily="65" charset="-122"/>
                          <a:ea typeface="华文细黑" panose="02010600040101010101" pitchFamily="65" charset="-122"/>
                        </a:rPr>
                        <a:t>=</a:t>
                      </a: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k2</a:t>
                      </a:r>
                      <a:r>
                        <a:rPr lang="zh-CN" altLang="en-US" sz="2010" kern="0" dirty="0">
                          <a:solidFill>
                            <a:srgbClr val="C00000"/>
                          </a:solidFill>
                          <a:latin typeface="Times New Roman" panose="02020603050405020304" pitchFamily="65" charset="-122"/>
                          <a:ea typeface="华文细黑" panose="02010600040101010101" pitchFamily="65" charset="-122"/>
                        </a:rPr>
                        <a:t>+</a:t>
                      </a:r>
                      <a:r>
                        <a:rPr lang="zh-CN" altLang="en-US" sz="2010" i="1" kern="0" dirty="0">
                          <a:solidFill>
                            <a:srgbClr val="C00000"/>
                          </a:solidFill>
                          <a:latin typeface="Times New Roman" panose="02020603050405020304" pitchFamily="65" charset="-122"/>
                          <a:ea typeface="华文细黑" panose="02010600040101010101" pitchFamily="65" charset="-122"/>
                        </a:rPr>
                        <a:t>E</a:t>
                      </a:r>
                      <a:r>
                        <a:rPr lang="zh-CN" altLang="en-US" sz="1515" kern="0" baseline="-15000" dirty="0">
                          <a:solidFill>
                            <a:srgbClr val="C00000"/>
                          </a:solidFill>
                          <a:latin typeface="Times New Roman" panose="02020603050405020304" pitchFamily="65" charset="-122"/>
                          <a:ea typeface="华文细黑" panose="02010600040101010101" pitchFamily="65" charset="-122"/>
                        </a:rPr>
                        <a:t>p2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9151171"/>
                  </a:ext>
                </a:extLst>
              </a:tr>
            </a:tbl>
          </a:graphicData>
        </a:graphic>
      </p:graphicFrame>
    </p:spTree>
    <p:extLst>
      <p:ext uri="{BB962C8B-B14F-4D97-AF65-F5344CB8AC3E}">
        <p14:creationId xmlns:p14="http://schemas.microsoft.com/office/powerpoint/2010/main" val="234626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3733101092"/>
              </p:ext>
            </p:extLst>
          </p:nvPr>
        </p:nvGraphicFramePr>
        <p:xfrm>
          <a:off x="468000" y="899989"/>
          <a:ext cx="11268000" cy="4910139"/>
        </p:xfrm>
        <a:graphic>
          <a:graphicData uri="http://schemas.openxmlformats.org/drawingml/2006/table">
            <a:tbl>
              <a:tblPr/>
              <a:tblGrid>
                <a:gridCol w="758310">
                  <a:extLst>
                    <a:ext uri="{9D8B030D-6E8A-4147-A177-3AD203B41FA5}">
                      <a16:colId xmlns:a16="http://schemas.microsoft.com/office/drawing/2014/main" val="20000"/>
                    </a:ext>
                  </a:extLst>
                </a:gridCol>
                <a:gridCol w="10509690">
                  <a:extLst>
                    <a:ext uri="{9D8B030D-6E8A-4147-A177-3AD203B41FA5}">
                      <a16:colId xmlns:a16="http://schemas.microsoft.com/office/drawing/2014/main" val="20001"/>
                    </a:ext>
                  </a:extLst>
                </a:gridCol>
              </a:tblGrid>
              <a:tr h="0">
                <a:tc>
                  <a:txBody>
                    <a:bodyPr/>
                    <a:lstStyle/>
                    <a:p>
                      <a:pPr eaLnBrk="0" latinLnBrk="1" hangingPunct="0">
                        <a:lnSpc>
                          <a:spcPct val="13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动力学观点</a:t>
                      </a:r>
                    </a:p>
                  </a:txBody>
                  <a:tcPr marL="45720" marR="45720" anchor="ctr">
                    <a:solidFill>
                      <a:schemeClr val="accent2">
                        <a:lumMod val="20000"/>
                        <a:lumOff val="80000"/>
                      </a:schemeClr>
                    </a:solidFill>
                  </a:tcPr>
                </a:tc>
                <a:tc>
                  <a:txBody>
                    <a:bodyPr/>
                    <a:lstStyle/>
                    <a:p>
                      <a:pPr eaLnBrk="0" latinLnBrk="1" hangingPunct="0">
                        <a:lnSpc>
                          <a:spcPct val="13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运用牛顿运动定律结合运动学知识解题,可处理匀变速直线运动问题</a:t>
                      </a:r>
                    </a:p>
                    <a:p>
                      <a:pPr eaLnBrk="0" latinLnBrk="1" hangingPunct="0">
                        <a:lnSpc>
                          <a:spcPct val="13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(1)如果涉及加速度的问题,则一般要用牛顿运动定律</a:t>
                      </a:r>
                    </a:p>
                    <a:p>
                      <a:pPr eaLnBrk="0" latinLnBrk="1" hangingPunct="0">
                        <a:lnSpc>
                          <a:spcPct val="13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(2)凡涉及瞬间状态的分析和运动性质的分析,可用动力学观点</a:t>
                      </a:r>
                    </a:p>
                  </a:txBody>
                  <a:tcPr marL="45720" marR="45720"/>
                </a:tc>
                <a:extLst>
                  <a:ext uri="{0D108BD9-81ED-4DB2-BD59-A6C34878D82A}">
                    <a16:rowId xmlns:a16="http://schemas.microsoft.com/office/drawing/2014/main" val="10000"/>
                  </a:ext>
                </a:extLst>
              </a:tr>
              <a:tr h="0">
                <a:tc>
                  <a:txBody>
                    <a:bodyPr/>
                    <a:lstStyle/>
                    <a:p>
                      <a:pPr eaLnBrk="0" latinLnBrk="1" hangingPunct="0">
                        <a:lnSpc>
                          <a:spcPct val="13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动量观点</a:t>
                      </a:r>
                    </a:p>
                  </a:txBody>
                  <a:tcPr marL="45720" marR="45720" anchor="ctr">
                    <a:solidFill>
                      <a:schemeClr val="accent2">
                        <a:lumMod val="20000"/>
                        <a:lumOff val="80000"/>
                      </a:schemeClr>
                    </a:solidFill>
                  </a:tcPr>
                </a:tc>
                <a:tc>
                  <a:txBody>
                    <a:bodyPr/>
                    <a:lstStyle/>
                    <a:p>
                      <a:pPr eaLnBrk="0" latinLnBrk="1" hangingPunct="0">
                        <a:lnSpc>
                          <a:spcPct val="13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用动量观点解题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可处理非匀变速运动问题。用动量定理可简化问题的求解过程</a:t>
                      </a:r>
                    </a:p>
                    <a:p>
                      <a:pPr eaLnBrk="0" latinLnBrk="1" hangingPunct="0">
                        <a:lnSpc>
                          <a:spcPct val="130000"/>
                        </a:lnSpc>
                        <a:spcBef>
                          <a:spcPts val="0"/>
                        </a:spcBef>
                      </a:pPr>
                      <a:r>
                        <a:rPr lang="en-US" altLang="zh-CN" sz="2000" kern="0" dirty="0">
                          <a:solidFill>
                            <a:srgbClr val="000000"/>
                          </a:solidFill>
                          <a:latin typeface="Times New Roman" panose="02020603050405020304" pitchFamily="65" charset="-122"/>
                          <a:ea typeface="华文细黑" panose="02010600040101010101" pitchFamily="65" charset="-122"/>
                        </a:rPr>
                        <a:t>(1)</a:t>
                      </a:r>
                      <a:r>
                        <a:rPr lang="zh-CN" altLang="en-US" sz="2000" kern="0" dirty="0">
                          <a:solidFill>
                            <a:srgbClr val="000000"/>
                          </a:solidFill>
                          <a:latin typeface="Times New Roman" panose="02020603050405020304" pitchFamily="65" charset="-122"/>
                          <a:ea typeface="华文细黑" panose="02010600040101010101" pitchFamily="65" charset="-122"/>
                        </a:rPr>
                        <a:t>对于不涉及物体运动过程中的加速度而涉及物体运动时间的问题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特别对于冲击、打击一类时间短且作用力随时间变化的问题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应用动量定理求解</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即</a:t>
                      </a:r>
                      <a:r>
                        <a:rPr lang="en-US" altLang="zh-CN" sz="2000" i="1" kern="0" dirty="0">
                          <a:solidFill>
                            <a:srgbClr val="000000"/>
                          </a:solidFill>
                          <a:latin typeface="Times New Roman" panose="02020603050405020304" pitchFamily="65" charset="-122"/>
                          <a:ea typeface="华文细黑" panose="02010600040101010101" pitchFamily="65" charset="-122"/>
                        </a:rPr>
                        <a:t>Ft=mv-mv</a:t>
                      </a:r>
                      <a:r>
                        <a:rPr lang="en-US" altLang="zh-CN" sz="2000" kern="0" baseline="-15000" dirty="0">
                          <a:solidFill>
                            <a:srgbClr val="000000"/>
                          </a:solidFill>
                          <a:latin typeface="Times New Roman" panose="02020603050405020304" pitchFamily="65" charset="-122"/>
                          <a:ea typeface="华文细黑" panose="02010600040101010101" pitchFamily="65" charset="-122"/>
                        </a:rPr>
                        <a:t>0</a:t>
                      </a:r>
                    </a:p>
                    <a:p>
                      <a:pPr eaLnBrk="0" latinLnBrk="1" hangingPunct="0">
                        <a:lnSpc>
                          <a:spcPct val="130000"/>
                        </a:lnSpc>
                        <a:spcBef>
                          <a:spcPts val="0"/>
                        </a:spcBef>
                      </a:pPr>
                      <a:r>
                        <a:rPr lang="en-US" altLang="zh-CN" sz="2000" kern="0" dirty="0">
                          <a:solidFill>
                            <a:srgbClr val="000000"/>
                          </a:solidFill>
                          <a:latin typeface="Times New Roman" panose="02020603050405020304" pitchFamily="65" charset="-122"/>
                          <a:ea typeface="华文细黑" panose="02010600040101010101" pitchFamily="65" charset="-122"/>
                        </a:rPr>
                        <a:t>(2)</a:t>
                      </a:r>
                      <a:r>
                        <a:rPr lang="zh-CN" altLang="en-US" sz="2000" kern="0" dirty="0">
                          <a:solidFill>
                            <a:srgbClr val="000000"/>
                          </a:solidFill>
                          <a:latin typeface="Times New Roman" panose="02020603050405020304" pitchFamily="65" charset="-122"/>
                          <a:ea typeface="华文细黑" panose="02010600040101010101" pitchFamily="65" charset="-122"/>
                        </a:rPr>
                        <a:t>对于碰撞、爆炸、反冲问题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若只涉及初、末速度而不涉及力、时间</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应用动量守恒定律求解</a:t>
                      </a:r>
                      <a:endParaRPr lang="zh-CN" altLang="en-US" sz="2000" kern="0" spc="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1"/>
                  </a:ext>
                </a:extLst>
              </a:tr>
              <a:tr h="0">
                <a:tc>
                  <a:txBody>
                    <a:bodyPr/>
                    <a:lstStyle/>
                    <a:p>
                      <a:pPr eaLnBrk="0" latinLnBrk="1" hangingPunct="0">
                        <a:lnSpc>
                          <a:spcPct val="13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能量观点</a:t>
                      </a:r>
                    </a:p>
                  </a:txBody>
                  <a:tcPr marL="45720" marR="45720" anchor="ctr">
                    <a:solidFill>
                      <a:schemeClr val="accent2">
                        <a:lumMod val="20000"/>
                        <a:lumOff val="80000"/>
                      </a:schemeClr>
                    </a:solidFill>
                  </a:tcPr>
                </a:tc>
                <a:tc>
                  <a:txBody>
                    <a:bodyPr/>
                    <a:lstStyle/>
                    <a:p>
                      <a:pPr eaLnBrk="0" latinLnBrk="1" hangingPunct="0">
                        <a:lnSpc>
                          <a:spcPct val="13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用动能定理和能量守恒观点解题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可处理非匀变速运动问题</a:t>
                      </a:r>
                    </a:p>
                    <a:p>
                      <a:pPr eaLnBrk="0" latinLnBrk="1" hangingPunct="0">
                        <a:lnSpc>
                          <a:spcPct val="130000"/>
                        </a:lnSpc>
                        <a:spcBef>
                          <a:spcPts val="0"/>
                        </a:spcBef>
                      </a:pPr>
                      <a:r>
                        <a:rPr lang="en-US" altLang="zh-CN" sz="2000" kern="0" dirty="0">
                          <a:solidFill>
                            <a:srgbClr val="000000"/>
                          </a:solidFill>
                          <a:latin typeface="Times New Roman" panose="02020603050405020304" pitchFamily="65" charset="-122"/>
                          <a:ea typeface="华文细黑" panose="02010600040101010101" pitchFamily="65" charset="-122"/>
                        </a:rPr>
                        <a:t>(1)</a:t>
                      </a:r>
                      <a:r>
                        <a:rPr lang="zh-CN" altLang="en-US" sz="2000" kern="0" dirty="0">
                          <a:solidFill>
                            <a:srgbClr val="000000"/>
                          </a:solidFill>
                          <a:latin typeface="Times New Roman" panose="02020603050405020304" pitchFamily="65" charset="-122"/>
                          <a:ea typeface="华文细黑" panose="02010600040101010101" pitchFamily="65" charset="-122"/>
                        </a:rPr>
                        <a:t>对于不涉及物体运动过程中的加速度和时间问题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无论是恒力做功还是变力做功</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一般都利用动能定理求解</a:t>
                      </a:r>
                    </a:p>
                    <a:p>
                      <a:pPr eaLnBrk="0" latinLnBrk="1" hangingPunct="0">
                        <a:lnSpc>
                          <a:spcPct val="130000"/>
                        </a:lnSpc>
                        <a:spcBef>
                          <a:spcPts val="0"/>
                        </a:spcBef>
                      </a:pPr>
                      <a:r>
                        <a:rPr lang="en-US" altLang="zh-CN" sz="2000" kern="0" dirty="0">
                          <a:solidFill>
                            <a:srgbClr val="000000"/>
                          </a:solidFill>
                          <a:latin typeface="Times New Roman" panose="02020603050405020304" pitchFamily="65" charset="-122"/>
                          <a:ea typeface="华文细黑" panose="02010600040101010101" pitchFamily="65" charset="-122"/>
                        </a:rPr>
                        <a:t>(2)</a:t>
                      </a:r>
                      <a:r>
                        <a:rPr lang="zh-CN" altLang="en-US" sz="2000" kern="0" dirty="0">
                          <a:solidFill>
                            <a:srgbClr val="000000"/>
                          </a:solidFill>
                          <a:latin typeface="Times New Roman" panose="02020603050405020304" pitchFamily="65" charset="-122"/>
                          <a:ea typeface="华文细黑" panose="02010600040101010101" pitchFamily="65" charset="-122"/>
                        </a:rPr>
                        <a:t>如果物体只有重力和弹簧弹力做功而又不涉及运动过程中的加速度和时间问题</a:t>
                      </a:r>
                      <a:r>
                        <a:rPr lang="en-US" altLang="zh-CN"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则采用机械能守恒定律求解</a:t>
                      </a:r>
                      <a:endParaRPr lang="zh-CN" altLang="en-US" sz="2000" kern="0" spc="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2"/>
                  </a:ext>
                </a:extLst>
              </a:tr>
            </a:tbl>
          </a:graphicData>
        </a:graphic>
      </p:graphicFrame>
      <p:sp>
        <p:nvSpPr>
          <p:cNvPr id="4" name="TextBox 2"/>
          <p:cNvSpPr txBox="1"/>
          <p:nvPr/>
        </p:nvSpPr>
        <p:spPr>
          <a:xfrm>
            <a:off x="468000" y="26435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二、力学三大观点的应用</a:t>
            </a:r>
            <a:endParaRPr lang="zh-CN" alt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949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关键·规律  </a:t>
            </a:r>
            <a:r>
              <a:rPr lang="zh-CN" altLang="en-US" sz="2410" kern="0" dirty="0">
                <a:solidFill>
                  <a:srgbClr val="000000"/>
                </a:solidFill>
                <a:latin typeface="华文细黑" panose="02010600040101010101" pitchFamily="2" charset="-122"/>
                <a:ea typeface="华文细黑" panose="02010600040101010101" pitchFamily="2" charset="-122"/>
              </a:rPr>
              <a:t>力学规律的选用原则</a:t>
            </a:r>
            <a:endParaRPr lang="zh-CN" altLang="en-US" dirty="0">
              <a:latin typeface="华文细黑" panose="02010600040101010101" pitchFamily="2" charset="-122"/>
              <a:ea typeface="华文细黑" panose="02010600040101010101" pitchFamily="2" charset="-122"/>
            </a:endParaRP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2" charset="-122"/>
                <a:ea typeface="华文细黑" panose="02010600040101010101" pitchFamily="2" charset="-122"/>
              </a:rPr>
              <a:t>(1)如果要列出各物理量在某一时刻的动力学关系式,可应用牛顿第二定律。</a:t>
            </a:r>
            <a:endParaRPr lang="zh-CN" altLang="en-US" dirty="0">
              <a:latin typeface="华文细黑" panose="02010600040101010101" pitchFamily="2" charset="-122"/>
              <a:ea typeface="华文细黑" panose="02010600040101010101" pitchFamily="2" charset="-122"/>
            </a:endParaRP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2" charset="-122"/>
                <a:ea typeface="华文细黑" panose="02010600040101010101" pitchFamily="2" charset="-122"/>
              </a:rPr>
              <a:t>(2)研究某一物体受到力的持续作用发生运动状态改变时,一般应用动量定理(涉及时间</a:t>
            </a:r>
            <a:br>
              <a:rPr dirty="0">
                <a:latin typeface="华文细黑" panose="02010600040101010101" pitchFamily="2" charset="-122"/>
                <a:ea typeface="华文细黑" panose="02010600040101010101" pitchFamily="2" charset="-122"/>
              </a:rPr>
            </a:br>
            <a:r>
              <a:rPr lang="zh-CN" altLang="en-US" sz="2410" kern="0" dirty="0">
                <a:solidFill>
                  <a:srgbClr val="000000"/>
                </a:solidFill>
                <a:latin typeface="华文细黑" panose="02010600040101010101" pitchFamily="2" charset="-122"/>
                <a:ea typeface="华文细黑" panose="02010600040101010101" pitchFamily="2" charset="-122"/>
              </a:rPr>
              <a:t>的问题)或动能定理(涉及位移的问题)去解决问题。</a:t>
            </a:r>
            <a:endParaRPr lang="zh-CN" altLang="en-US" dirty="0">
              <a:latin typeface="华文细黑" panose="02010600040101010101" pitchFamily="2" charset="-122"/>
              <a:ea typeface="华文细黑" panose="02010600040101010101" pitchFamily="2" charset="-122"/>
            </a:endParaRP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2" charset="-122"/>
                <a:ea typeface="华文细黑" panose="02010600040101010101" pitchFamily="2" charset="-122"/>
              </a:rPr>
              <a:t>(3)若研究对象为多个物体组成的系统,且它们之间有相互作用,一般应用动量守恒定律</a:t>
            </a:r>
            <a:br>
              <a:rPr dirty="0">
                <a:latin typeface="华文细黑" panose="02010600040101010101" pitchFamily="2" charset="-122"/>
                <a:ea typeface="华文细黑" panose="02010600040101010101" pitchFamily="2" charset="-122"/>
              </a:rPr>
            </a:br>
            <a:r>
              <a:rPr lang="zh-CN" altLang="en-US" sz="2410" kern="0" dirty="0">
                <a:solidFill>
                  <a:srgbClr val="000000"/>
                </a:solidFill>
                <a:latin typeface="华文细黑" panose="02010600040101010101" pitchFamily="2" charset="-122"/>
                <a:ea typeface="华文细黑" panose="02010600040101010101" pitchFamily="2" charset="-122"/>
              </a:rPr>
              <a:t>和能量守恒定律(或机械能守恒定律)去解决问题,但需注意所研究的过程是否满足守</a:t>
            </a:r>
            <a:br>
              <a:rPr dirty="0">
                <a:latin typeface="华文细黑" panose="02010600040101010101" pitchFamily="2" charset="-122"/>
                <a:ea typeface="华文细黑" panose="02010600040101010101" pitchFamily="2" charset="-122"/>
              </a:rPr>
            </a:br>
            <a:r>
              <a:rPr lang="zh-CN" altLang="en-US" sz="2410" kern="0" dirty="0">
                <a:solidFill>
                  <a:srgbClr val="000000"/>
                </a:solidFill>
                <a:latin typeface="华文细黑" panose="02010600040101010101" pitchFamily="2" charset="-122"/>
                <a:ea typeface="华文细黑" panose="02010600040101010101" pitchFamily="2" charset="-122"/>
              </a:rPr>
              <a:t>恒的条件。</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125938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323925"/>
            <a:ext cx="11831400" cy="2472921"/>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质量</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=1kg的箱子静止在光滑水平面上,箱子内侧的两壁间距</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=2m,另一质量也</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=1kg且可视为质点的物体从箱子中央以</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=6m/s的速度开始运动,如图所示。已</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知物体与箱底的动摩擦因数</a:t>
            </a:r>
            <a:r>
              <a:rPr lang="zh-CN" altLang="en-US" sz="2410" i="1" kern="0" dirty="0">
                <a:solidFill>
                  <a:srgbClr val="000000"/>
                </a:solidFill>
                <a:latin typeface="Times New Roman" panose="02020603050405020304" pitchFamily="65" charset="-122"/>
                <a:ea typeface="华文细黑" panose="02010600040101010101" pitchFamily="65" charset="-122"/>
              </a:rPr>
              <a:t>μ</a:t>
            </a:r>
            <a:r>
              <a:rPr lang="zh-CN" altLang="en-US" sz="2410" kern="0" dirty="0">
                <a:solidFill>
                  <a:srgbClr val="000000"/>
                </a:solidFill>
                <a:latin typeface="Times New Roman" panose="02020603050405020304" pitchFamily="65" charset="-122"/>
                <a:ea typeface="华文细黑" panose="02010600040101010101" pitchFamily="65" charset="-122"/>
              </a:rPr>
              <a:t>=0.5,物体与箱壁间发生的是弹性碰撞,</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=10m/s</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30000"/>
              </a:lnSpc>
              <a:spcBef>
                <a:spcPts val="57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(1)物体与箱壁碰撞的次数。</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(2)从物体开始运动到刚好停在箱子上, 箱子在水平面上移动的距离。</a:t>
            </a:r>
            <a:endParaRPr lang="zh-CN" altLang="en-US" dirty="0"/>
          </a:p>
        </p:txBody>
      </p:sp>
      <p:pic>
        <p:nvPicPr>
          <p:cNvPr id="3" name="图片 3" descr="textimage39.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4499918" y="2988221"/>
            <a:ext cx="2861626" cy="1259115"/>
          </a:xfrm>
          <a:prstGeom prst="rect">
            <a:avLst/>
          </a:prstGeom>
        </p:spPr>
      </p:pic>
      <p:sp>
        <p:nvSpPr>
          <p:cNvPr id="4" name="TextBox 2">
            <a:extLst>
              <a:ext uri="{FF2B5EF4-FFF2-40B4-BE49-F238E27FC236}">
                <a16:creationId xmlns:a16="http://schemas.microsoft.com/office/drawing/2014/main" id="{48A0B044-0978-42C9-BD92-2882C6A07C20}"/>
              </a:ext>
            </a:extLst>
          </p:cNvPr>
          <p:cNvSpPr txBox="1"/>
          <p:nvPr/>
        </p:nvSpPr>
        <p:spPr>
          <a:xfrm>
            <a:off x="4403694" y="4644405"/>
            <a:ext cx="59157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(1)1次    (2)1.7 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108773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动量和冲量</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一、概念对比</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2355131513"/>
              </p:ext>
            </p:extLst>
          </p:nvPr>
        </p:nvGraphicFramePr>
        <p:xfrm>
          <a:off x="1116072" y="1620069"/>
          <a:ext cx="8424406" cy="3824321"/>
        </p:xfrm>
        <a:graphic>
          <a:graphicData uri="http://schemas.openxmlformats.org/drawingml/2006/table">
            <a:tbl>
              <a:tblPr/>
              <a:tblGrid>
                <a:gridCol w="201569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872208">
                  <a:extLst>
                    <a:ext uri="{9D8B030D-6E8A-4147-A177-3AD203B41FA5}">
                      <a16:colId xmlns:a16="http://schemas.microsoft.com/office/drawing/2014/main" val="108679501"/>
                    </a:ext>
                  </a:extLst>
                </a:gridCol>
              </a:tblGrid>
              <a:tr h="57790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物理量</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动能</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冲量</a:t>
                      </a:r>
                    </a:p>
                  </a:txBody>
                  <a:tcPr marL="45720" marR="45720"/>
                </a:tc>
                <a:extLst>
                  <a:ext uri="{0D108BD9-81ED-4DB2-BD59-A6C34878D82A}">
                    <a16:rowId xmlns:a16="http://schemas.microsoft.com/office/drawing/2014/main" val="10000"/>
                  </a:ext>
                </a:extLst>
              </a:tr>
              <a:tr h="738275">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表达式</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a:solidFill>
                            <a:srgbClr val="000000"/>
                          </a:solidFill>
                          <a:latin typeface="Times New Roman" panose="02020603050405020304" pitchFamily="65" charset="-122"/>
                          <a:ea typeface="华文细黑" panose="02010600040101010101" pitchFamily="65" charset="-122"/>
                        </a:rPr>
                        <a:t>k</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116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mv</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p</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mv</a:t>
                      </a:r>
                    </a:p>
                  </a:txBody>
                  <a:tcPr marL="45720" marR="45720"/>
                </a:tc>
                <a:tc>
                  <a:txBody>
                    <a:bodyPr/>
                    <a:lstStyle/>
                    <a:p>
                      <a:pPr algn="ctr" eaLnBrk="0" latinLnBrk="1" hangingPunct="0">
                        <a:lnSpc>
                          <a:spcPct val="150000"/>
                        </a:lnSpc>
                        <a:spcBef>
                          <a:spcPts val="0"/>
                        </a:spcBef>
                      </a:pPr>
                      <a:r>
                        <a:rPr lang="zh-CN" altLang="en-US" sz="2010" i="1" kern="0">
                          <a:solidFill>
                            <a:srgbClr val="000000"/>
                          </a:solidFill>
                          <a:latin typeface="Times New Roman" panose="02020603050405020304" pitchFamily="65" charset="-122"/>
                          <a:ea typeface="华文细黑" panose="02010600040101010101" pitchFamily="65" charset="-122"/>
                        </a:rPr>
                        <a:t>I</a:t>
                      </a:r>
                      <a:r>
                        <a:rPr lang="zh-CN" altLang="en-US" sz="2010" kern="0">
                          <a:solidFill>
                            <a:srgbClr val="000000"/>
                          </a:solidFill>
                          <a:latin typeface="Times New Roman" panose="02020603050405020304" pitchFamily="65" charset="-122"/>
                          <a:ea typeface="华文细黑" panose="02010600040101010101" pitchFamily="65" charset="-122"/>
                        </a:rPr>
                        <a:t>=</a:t>
                      </a:r>
                      <a:r>
                        <a:rPr lang="zh-CN" altLang="en-US" sz="2010" i="1" kern="0">
                          <a:solidFill>
                            <a:srgbClr val="000000"/>
                          </a:solidFill>
                          <a:latin typeface="Times New Roman" panose="02020603050405020304" pitchFamily="65" charset="-122"/>
                          <a:ea typeface="华文细黑" panose="02010600040101010101" pitchFamily="65" charset="-122"/>
                        </a:rPr>
                        <a:t>Ft</a:t>
                      </a:r>
                      <a:endParaRPr lang="zh-CN" altLang="en-US" sz="2010" i="1" kern="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1"/>
                  </a:ext>
                </a:extLst>
              </a:tr>
              <a:tr h="57790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单位</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J</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kg·m/s</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N·s</a:t>
                      </a:r>
                    </a:p>
                  </a:txBody>
                  <a:tcPr marL="45720" marR="45720"/>
                </a:tc>
                <a:extLst>
                  <a:ext uri="{0D108BD9-81ED-4DB2-BD59-A6C34878D82A}">
                    <a16:rowId xmlns:a16="http://schemas.microsoft.com/office/drawing/2014/main" val="10002"/>
                  </a:ext>
                </a:extLst>
              </a:tr>
              <a:tr h="57790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矢标性</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标量</a:t>
                      </a:r>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矢量</a:t>
                      </a:r>
                    </a:p>
                  </a:txBody>
                  <a:tcPr marL="45720" marR="45720"/>
                </a:tc>
                <a:tc hMerge="1">
                  <a:txBody>
                    <a:bodyPr/>
                    <a:lstStyle/>
                    <a:p>
                      <a:endParaRPr lang="zh-CN" altLang="en-US"/>
                    </a:p>
                  </a:txBody>
                  <a:tcPr/>
                </a:tc>
                <a:extLst>
                  <a:ext uri="{0D108BD9-81ED-4DB2-BD59-A6C34878D82A}">
                    <a16:rowId xmlns:a16="http://schemas.microsoft.com/office/drawing/2014/main" val="10003"/>
                  </a:ext>
                </a:extLst>
              </a:tr>
              <a:tr h="577906">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过程量、状态量</a:t>
                      </a:r>
                    </a:p>
                  </a:txBody>
                  <a:tcPr marL="45720" marR="45720">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状态量</a:t>
                      </a:r>
                    </a:p>
                  </a:txBody>
                  <a:tcPr marL="45720" marR="45720"/>
                </a:tc>
                <a:tc h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过程量</a:t>
                      </a:r>
                    </a:p>
                  </a:txBody>
                  <a:tcPr marL="45720" marR="45720"/>
                </a:tc>
                <a:extLst>
                  <a:ext uri="{0D108BD9-81ED-4DB2-BD59-A6C34878D82A}">
                    <a16:rowId xmlns:a16="http://schemas.microsoft.com/office/drawing/2014/main" val="10004"/>
                  </a:ext>
                </a:extLst>
              </a:tr>
              <a:tr h="77441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关联式</a:t>
                      </a:r>
                    </a:p>
                  </a:txBody>
                  <a:tcPr marL="45720" marR="45720">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a:solidFill>
                            <a:srgbClr val="000000"/>
                          </a:solidFill>
                          <a:latin typeface="Times New Roman" panose="02020603050405020304" pitchFamily="65" charset="-122"/>
                          <a:ea typeface="华文细黑" panose="02010600040101010101" pitchFamily="65" charset="-122"/>
                        </a:rPr>
                        <a:t>k</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720" kern="0" spc="27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p</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1625" kern="0" spc="4300" dirty="0">
                          <a:solidFill>
                            <a:srgbClr val="000000"/>
                          </a:solidFill>
                          <a:latin typeface="Times New Roman" panose="02020603050405020304" pitchFamily="65" charset="-122"/>
                          <a:ea typeface="华文细黑" panose="02010600040101010101" pitchFamily="65" charset="-122"/>
                        </a:rPr>
                        <a:t> </a:t>
                      </a:r>
                    </a:p>
                  </a:txBody>
                  <a:tcPr marL="45720" marR="45720"/>
                </a:tc>
                <a:tc h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a:t>
                      </a:r>
                      <a:endParaRPr lang="zh-CN" altLang="en-US" sz="1625" kern="0" spc="430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5"/>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715850963"/>
              </p:ext>
            </p:extLst>
          </p:nvPr>
        </p:nvGraphicFramePr>
        <p:xfrm>
          <a:off x="4246935" y="2323606"/>
          <a:ext cx="180975" cy="552450"/>
        </p:xfrm>
        <a:graphic>
          <a:graphicData uri="http://schemas.openxmlformats.org/presentationml/2006/ole">
            <mc:AlternateContent xmlns:mc="http://schemas.openxmlformats.org/markup-compatibility/2006">
              <mc:Choice xmlns:v="urn:schemas-microsoft-com:vml" Requires="v">
                <p:oleObj spid="_x0000_s1066" name="Equation" r:id="rId4" imgW="4876800" imgH="14630400" progId="">
                  <p:embed/>
                </p:oleObj>
              </mc:Choice>
              <mc:Fallback>
                <p:oleObj name="Equation" r:id="rId4" imgW="4876800" imgH="14630400" progId="">
                  <p:embed/>
                  <p:pic>
                    <p:nvPicPr>
                      <p:cNvPr id="0" name="图片 1024"/>
                      <p:cNvPicPr>
                        <a:picLocks noChangeAspect="1"/>
                      </p:cNvPicPr>
                      <p:nvPr/>
                    </p:nvPicPr>
                    <p:blipFill>
                      <a:blip r:embed="rId5"/>
                      <a:stretch>
                        <a:fillRect/>
                      </a:stretch>
                    </p:blipFill>
                    <p:spPr>
                      <a:xfrm>
                        <a:off x="4246935" y="2323606"/>
                        <a:ext cx="180975" cy="5524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01911459"/>
              </p:ext>
            </p:extLst>
          </p:nvPr>
        </p:nvGraphicFramePr>
        <p:xfrm>
          <a:off x="4787950" y="4771878"/>
          <a:ext cx="380999" cy="590550"/>
        </p:xfrm>
        <a:graphic>
          <a:graphicData uri="http://schemas.openxmlformats.org/presentationml/2006/ole">
            <mc:AlternateContent xmlns:mc="http://schemas.openxmlformats.org/markup-compatibility/2006">
              <mc:Choice xmlns:v="urn:schemas-microsoft-com:vml" Requires="v">
                <p:oleObj spid="_x0000_s1067" name="Equation" r:id="rId6" imgW="10058400" imgH="15544800" progId="">
                  <p:embed/>
                </p:oleObj>
              </mc:Choice>
              <mc:Fallback>
                <p:oleObj name="Equation" r:id="rId6" imgW="10058400" imgH="15544800" progId="">
                  <p:embed/>
                  <p:pic>
                    <p:nvPicPr>
                      <p:cNvPr id="0" name="图片 1025"/>
                      <p:cNvPicPr>
                        <a:picLocks noChangeAspect="1"/>
                      </p:cNvPicPr>
                      <p:nvPr/>
                    </p:nvPicPr>
                    <p:blipFill>
                      <a:blip r:embed="rId7"/>
                      <a:stretch>
                        <a:fillRect/>
                      </a:stretch>
                    </p:blipFill>
                    <p:spPr>
                      <a:xfrm>
                        <a:off x="4787950" y="4771878"/>
                        <a:ext cx="380999" cy="5905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923836054"/>
              </p:ext>
            </p:extLst>
          </p:nvPr>
        </p:nvGraphicFramePr>
        <p:xfrm>
          <a:off x="5574356" y="4890941"/>
          <a:ext cx="752475" cy="352424"/>
        </p:xfrm>
        <a:graphic>
          <a:graphicData uri="http://schemas.openxmlformats.org/presentationml/2006/ole">
            <mc:AlternateContent xmlns:mc="http://schemas.openxmlformats.org/markup-compatibility/2006">
              <mc:Choice xmlns:v="urn:schemas-microsoft-com:vml" Requires="v">
                <p:oleObj spid="_x0000_s1068" name="Equation" r:id="rId8" imgW="19812000" imgH="9448800" progId="">
                  <p:embed/>
                </p:oleObj>
              </mc:Choice>
              <mc:Fallback>
                <p:oleObj name="Equation" r:id="rId8" imgW="19812000" imgH="9448800" progId="">
                  <p:embed/>
                  <p:pic>
                    <p:nvPicPr>
                      <p:cNvPr id="0" name="图片 1026"/>
                      <p:cNvPicPr>
                        <a:picLocks noChangeAspect="1"/>
                      </p:cNvPicPr>
                      <p:nvPr/>
                    </p:nvPicPr>
                    <p:blipFill>
                      <a:blip r:embed="rId9"/>
                      <a:stretch>
                        <a:fillRect/>
                      </a:stretch>
                    </p:blipFill>
                    <p:spPr>
                      <a:xfrm>
                        <a:off x="5574356" y="4890941"/>
                        <a:ext cx="752475" cy="352424"/>
                      </a:xfrm>
                      <a:prstGeom prst="rect">
                        <a:avLst/>
                      </a:prstGeom>
                      <a:noFill/>
                      <a:ln w="9525">
                        <a:noFill/>
                      </a:ln>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462" y="395933"/>
            <a:ext cx="11831400" cy="40191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(1)由于系统要克服摩擦力做功,物体最终会停在箱子上并以相同的速度</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向右</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运动,根据动量守恒定律有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=3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根据功能关系有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μmgs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联立并代入数据解得物体相对箱子运动的路程</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=1.8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(关键:根据物体相对箱子运动的路程计算碰撞次数)</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由于箱子内侧的两壁间距</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=2m,故物体只与箱子的右侧壁碰撞一次便停在箱子中距离</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右侧0.8 m处。</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922751679"/>
              </p:ext>
            </p:extLst>
          </p:nvPr>
        </p:nvGraphicFramePr>
        <p:xfrm>
          <a:off x="3344871" y="1632665"/>
          <a:ext cx="219075" cy="657225"/>
        </p:xfrm>
        <a:graphic>
          <a:graphicData uri="http://schemas.openxmlformats.org/presentationml/2006/ole">
            <mc:AlternateContent xmlns:mc="http://schemas.openxmlformats.org/markup-compatibility/2006">
              <mc:Choice xmlns:v="urn:schemas-microsoft-com:vml" Requires="v">
                <p:oleObj spid="_x0000_s51248" name="Equation" r:id="rId4" imgW="5791200" imgH="17373600" progId="">
                  <p:embed/>
                </p:oleObj>
              </mc:Choice>
              <mc:Fallback>
                <p:oleObj name="Equation" r:id="rId4" imgW="5791200" imgH="17373600" progId="">
                  <p:embed/>
                  <p:pic>
                    <p:nvPicPr>
                      <p:cNvPr id="0" name="图片 51200"/>
                      <p:cNvPicPr>
                        <a:picLocks noChangeAspect="1"/>
                      </p:cNvPicPr>
                      <p:nvPr/>
                    </p:nvPicPr>
                    <p:blipFill>
                      <a:blip r:embed="rId5"/>
                      <a:stretch>
                        <a:fillRect/>
                      </a:stretch>
                    </p:blipFill>
                    <p:spPr>
                      <a:xfrm>
                        <a:off x="3344871" y="163266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719637296"/>
              </p:ext>
            </p:extLst>
          </p:nvPr>
        </p:nvGraphicFramePr>
        <p:xfrm>
          <a:off x="3773401" y="1775800"/>
          <a:ext cx="257174" cy="380999"/>
        </p:xfrm>
        <a:graphic>
          <a:graphicData uri="http://schemas.openxmlformats.org/presentationml/2006/ole">
            <mc:AlternateContent xmlns:mc="http://schemas.openxmlformats.org/markup-compatibility/2006">
              <mc:Choice xmlns:v="urn:schemas-microsoft-com:vml" Requires="v">
                <p:oleObj spid="_x0000_s51249" name="Equation" r:id="rId6" imgW="6705600" imgH="10058400" progId="">
                  <p:embed/>
                </p:oleObj>
              </mc:Choice>
              <mc:Fallback>
                <p:oleObj name="Equation" r:id="rId6" imgW="6705600" imgH="10058400" progId="">
                  <p:embed/>
                  <p:pic>
                    <p:nvPicPr>
                      <p:cNvPr id="0" name="图片 51201"/>
                      <p:cNvPicPr>
                        <a:picLocks noChangeAspect="1"/>
                      </p:cNvPicPr>
                      <p:nvPr/>
                    </p:nvPicPr>
                    <p:blipFill>
                      <a:blip r:embed="rId7"/>
                      <a:stretch>
                        <a:fillRect/>
                      </a:stretch>
                    </p:blipFill>
                    <p:spPr>
                      <a:xfrm>
                        <a:off x="3773401" y="1775800"/>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687110505"/>
              </p:ext>
            </p:extLst>
          </p:nvPr>
        </p:nvGraphicFramePr>
        <p:xfrm>
          <a:off x="4132476" y="1632665"/>
          <a:ext cx="219074" cy="657224"/>
        </p:xfrm>
        <a:graphic>
          <a:graphicData uri="http://schemas.openxmlformats.org/presentationml/2006/ole">
            <mc:AlternateContent xmlns:mc="http://schemas.openxmlformats.org/markup-compatibility/2006">
              <mc:Choice xmlns:v="urn:schemas-microsoft-com:vml" Requires="v">
                <p:oleObj spid="_x0000_s51250" name="Equation" r:id="rId8" imgW="5791200" imgH="17373600" progId="">
                  <p:embed/>
                </p:oleObj>
              </mc:Choice>
              <mc:Fallback>
                <p:oleObj name="Equation" r:id="rId8" imgW="5791200" imgH="17373600" progId="">
                  <p:embed/>
                  <p:pic>
                    <p:nvPicPr>
                      <p:cNvPr id="0" name="图片 51202"/>
                      <p:cNvPicPr>
                        <a:picLocks noChangeAspect="1"/>
                      </p:cNvPicPr>
                      <p:nvPr/>
                    </p:nvPicPr>
                    <p:blipFill>
                      <a:blip r:embed="rId9"/>
                      <a:stretch>
                        <a:fillRect/>
                      </a:stretch>
                    </p:blipFill>
                    <p:spPr>
                      <a:xfrm>
                        <a:off x="4132476" y="1632665"/>
                        <a:ext cx="219074" cy="657224"/>
                      </a:xfrm>
                      <a:prstGeom prst="rect">
                        <a:avLst/>
                      </a:prstGeom>
                      <a:noFill/>
                      <a:ln w="9525">
                        <a:noFill/>
                      </a:ln>
                    </p:spPr>
                  </p:pic>
                </p:oleObj>
              </mc:Fallback>
            </mc:AlternateContent>
          </a:graphicData>
        </a:graphic>
      </p:graphicFrame>
      <p:pic>
        <p:nvPicPr>
          <p:cNvPr id="7" name="图片 3" descr="textimage39.jpeg">
            <a:extLst>
              <a:ext uri="{FF2B5EF4-FFF2-40B4-BE49-F238E27FC236}">
                <a16:creationId xmlns:a16="http://schemas.microsoft.com/office/drawing/2014/main" id="{2655FA6A-0067-42B7-A1D6-BB7B152C606F}"/>
              </a:ext>
            </a:extLst>
          </p:cNvPr>
          <p:cNvPicPr>
            <a:picLocks noChangeAspect="1"/>
          </p:cNvPicPr>
          <p:nvPr/>
        </p:nvPicPr>
        <p:blipFill>
          <a:blip r:embed="rId10">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53281" y="4068341"/>
            <a:ext cx="2861626" cy="125911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310687"/>
            <a:ext cx="10369152" cy="3844258"/>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00" b="1" kern="0" dirty="0">
                <a:solidFill>
                  <a:srgbClr val="000000"/>
                </a:solidFill>
                <a:latin typeface="Times New Roman" panose="02020603050405020304"/>
                <a:ea typeface="楷体" panose="02010609060101010101" pitchFamily="49" charset="-122"/>
                <a:sym typeface="Times New Roman" panose="02020603050405020304"/>
              </a:rPr>
              <a:t>(2)解法一　常规方法</a:t>
            </a:r>
            <a:endParaRPr lang="zh-CN" altLang="en-US" sz="2400" b="1"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30000"/>
              </a:lnSpc>
              <a:spcBef>
                <a:spcPts val="145"/>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设碰前瞬间物体对地位移为</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,速度为</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;箱子对地位移为</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,速度为</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根据动量守恒定律有</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      </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对物体,根据动能定理有</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μmgx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00" i="1"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00"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40"/>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对箱子,根据动能定理有</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μmgx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00"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spc="234" dirty="0">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根据几何关系有</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40"/>
              </a:spcBef>
              <a:buNone/>
            </a:pP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(注:若</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,物体不能与箱子右壁发生碰撞)</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解得</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=5 m/s,</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=1m/s, </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=1.1m, </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=0.1m</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设碰后瞬间物体与箱子的速度分别为</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,在碰撞过程中根据动量守恒定律和机械能守恒定律有</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93840386"/>
              </p:ext>
            </p:extLst>
          </p:nvPr>
        </p:nvGraphicFramePr>
        <p:xfrm>
          <a:off x="9291303" y="1311957"/>
          <a:ext cx="174711" cy="524136"/>
        </p:xfrm>
        <a:graphic>
          <a:graphicData uri="http://schemas.openxmlformats.org/presentationml/2006/ole">
            <mc:AlternateContent xmlns:mc="http://schemas.openxmlformats.org/markup-compatibility/2006">
              <mc:Choice xmlns:v="urn:schemas-microsoft-com:vml" Requires="v">
                <p:oleObj spid="_x0000_s52409" name="Equation" r:id="rId4" imgW="5791200" imgH="17373600" progId="">
                  <p:embed/>
                </p:oleObj>
              </mc:Choice>
              <mc:Fallback>
                <p:oleObj name="Equation" r:id="rId4" imgW="5791200" imgH="17373600" progId="">
                  <p:embed/>
                  <p:pic>
                    <p:nvPicPr>
                      <p:cNvPr id="0" name="图片 52224"/>
                      <p:cNvPicPr>
                        <a:picLocks noChangeAspect="1"/>
                      </p:cNvPicPr>
                      <p:nvPr/>
                    </p:nvPicPr>
                    <p:blipFill>
                      <a:blip r:embed="rId5"/>
                      <a:stretch>
                        <a:fillRect/>
                      </a:stretch>
                    </p:blipFill>
                    <p:spPr>
                      <a:xfrm>
                        <a:off x="9291303" y="1311957"/>
                        <a:ext cx="174711" cy="524136"/>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961756740"/>
              </p:ext>
            </p:extLst>
          </p:nvPr>
        </p:nvGraphicFramePr>
        <p:xfrm>
          <a:off x="9643343" y="1369947"/>
          <a:ext cx="257175" cy="381000"/>
        </p:xfrm>
        <a:graphic>
          <a:graphicData uri="http://schemas.openxmlformats.org/presentationml/2006/ole">
            <mc:AlternateContent xmlns:mc="http://schemas.openxmlformats.org/markup-compatibility/2006">
              <mc:Choice xmlns:v="urn:schemas-microsoft-com:vml" Requires="v">
                <p:oleObj spid="_x0000_s52410" name="Equation" r:id="rId6" imgW="6705600" imgH="10058400" progId="">
                  <p:embed/>
                </p:oleObj>
              </mc:Choice>
              <mc:Fallback>
                <p:oleObj name="Equation" r:id="rId6" imgW="6705600" imgH="10058400" progId="">
                  <p:embed/>
                  <p:pic>
                    <p:nvPicPr>
                      <p:cNvPr id="0" name="图片 52225"/>
                      <p:cNvPicPr>
                        <a:picLocks noChangeAspect="1"/>
                      </p:cNvPicPr>
                      <p:nvPr/>
                    </p:nvPicPr>
                    <p:blipFill>
                      <a:blip r:embed="rId7"/>
                      <a:stretch>
                        <a:fillRect/>
                      </a:stretch>
                    </p:blipFill>
                    <p:spPr>
                      <a:xfrm>
                        <a:off x="9643343" y="1369947"/>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938726296"/>
              </p:ext>
            </p:extLst>
          </p:nvPr>
        </p:nvGraphicFramePr>
        <p:xfrm>
          <a:off x="10078910" y="1311957"/>
          <a:ext cx="174712" cy="524136"/>
        </p:xfrm>
        <a:graphic>
          <a:graphicData uri="http://schemas.openxmlformats.org/presentationml/2006/ole">
            <mc:AlternateContent xmlns:mc="http://schemas.openxmlformats.org/markup-compatibility/2006">
              <mc:Choice xmlns:v="urn:schemas-microsoft-com:vml" Requires="v">
                <p:oleObj spid="_x0000_s52411" name="Equation" r:id="rId8" imgW="5791200" imgH="17373600" progId="">
                  <p:embed/>
                </p:oleObj>
              </mc:Choice>
              <mc:Fallback>
                <p:oleObj name="Equation" r:id="rId8" imgW="5791200" imgH="17373600" progId="">
                  <p:embed/>
                  <p:pic>
                    <p:nvPicPr>
                      <p:cNvPr id="0" name="图片 52226"/>
                      <p:cNvPicPr>
                        <a:picLocks noChangeAspect="1"/>
                      </p:cNvPicPr>
                      <p:nvPr/>
                    </p:nvPicPr>
                    <p:blipFill>
                      <a:blip r:embed="rId9"/>
                      <a:stretch>
                        <a:fillRect/>
                      </a:stretch>
                    </p:blipFill>
                    <p:spPr>
                      <a:xfrm>
                        <a:off x="10078910" y="1311957"/>
                        <a:ext cx="174712" cy="524136"/>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211412514"/>
              </p:ext>
            </p:extLst>
          </p:nvPr>
        </p:nvGraphicFramePr>
        <p:xfrm>
          <a:off x="10404574" y="1369947"/>
          <a:ext cx="257175" cy="381000"/>
        </p:xfrm>
        <a:graphic>
          <a:graphicData uri="http://schemas.openxmlformats.org/presentationml/2006/ole">
            <mc:AlternateContent xmlns:mc="http://schemas.openxmlformats.org/markup-compatibility/2006">
              <mc:Choice xmlns:v="urn:schemas-microsoft-com:vml" Requires="v">
                <p:oleObj spid="_x0000_s52412" name="Equation" r:id="rId10" imgW="6705600" imgH="10058400" progId="">
                  <p:embed/>
                </p:oleObj>
              </mc:Choice>
              <mc:Fallback>
                <p:oleObj name="Equation" r:id="rId10" imgW="6705600" imgH="10058400" progId="">
                  <p:embed/>
                  <p:pic>
                    <p:nvPicPr>
                      <p:cNvPr id="0" name="图片 52227"/>
                      <p:cNvPicPr>
                        <a:picLocks noChangeAspect="1"/>
                      </p:cNvPicPr>
                      <p:nvPr/>
                    </p:nvPicPr>
                    <p:blipFill>
                      <a:blip r:embed="rId11"/>
                      <a:stretch>
                        <a:fillRect/>
                      </a:stretch>
                    </p:blipFill>
                    <p:spPr>
                      <a:xfrm>
                        <a:off x="10404574" y="1369947"/>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1140724"/>
              </p:ext>
            </p:extLst>
          </p:nvPr>
        </p:nvGraphicFramePr>
        <p:xfrm>
          <a:off x="4499918" y="1764085"/>
          <a:ext cx="194606" cy="583820"/>
        </p:xfrm>
        <a:graphic>
          <a:graphicData uri="http://schemas.openxmlformats.org/presentationml/2006/ole">
            <mc:AlternateContent xmlns:mc="http://schemas.openxmlformats.org/markup-compatibility/2006">
              <mc:Choice xmlns:v="urn:schemas-microsoft-com:vml" Requires="v">
                <p:oleObj spid="_x0000_s52413" name="Equation" r:id="rId12" imgW="5791200" imgH="17373600" progId="">
                  <p:embed/>
                </p:oleObj>
              </mc:Choice>
              <mc:Fallback>
                <p:oleObj name="Equation" r:id="rId12" imgW="5791200" imgH="17373600" progId="">
                  <p:embed/>
                  <p:pic>
                    <p:nvPicPr>
                      <p:cNvPr id="0" name="图片 52228"/>
                      <p:cNvPicPr>
                        <a:picLocks noChangeAspect="1"/>
                      </p:cNvPicPr>
                      <p:nvPr/>
                    </p:nvPicPr>
                    <p:blipFill>
                      <a:blip r:embed="rId13"/>
                      <a:stretch>
                        <a:fillRect/>
                      </a:stretch>
                    </p:blipFill>
                    <p:spPr>
                      <a:xfrm>
                        <a:off x="4499918" y="1764085"/>
                        <a:ext cx="194606" cy="58382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25704118"/>
              </p:ext>
            </p:extLst>
          </p:nvPr>
        </p:nvGraphicFramePr>
        <p:xfrm>
          <a:off x="4931966" y="1836093"/>
          <a:ext cx="257175" cy="381000"/>
        </p:xfrm>
        <a:graphic>
          <a:graphicData uri="http://schemas.openxmlformats.org/presentationml/2006/ole">
            <mc:AlternateContent xmlns:mc="http://schemas.openxmlformats.org/markup-compatibility/2006">
              <mc:Choice xmlns:v="urn:schemas-microsoft-com:vml" Requires="v">
                <p:oleObj spid="_x0000_s52414" name="Equation" r:id="rId14" imgW="6705600" imgH="10058400" progId="">
                  <p:embed/>
                </p:oleObj>
              </mc:Choice>
              <mc:Fallback>
                <p:oleObj name="Equation" r:id="rId14" imgW="6705600" imgH="10058400" progId="">
                  <p:embed/>
                  <p:pic>
                    <p:nvPicPr>
                      <p:cNvPr id="0" name="图片 52229"/>
                      <p:cNvPicPr>
                        <a:picLocks noChangeAspect="1"/>
                      </p:cNvPicPr>
                      <p:nvPr/>
                    </p:nvPicPr>
                    <p:blipFill>
                      <a:blip r:embed="rId15"/>
                      <a:stretch>
                        <a:fillRect/>
                      </a:stretch>
                    </p:blipFill>
                    <p:spPr>
                      <a:xfrm>
                        <a:off x="4931966" y="1836093"/>
                        <a:ext cx="257175"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825593739"/>
              </p:ext>
            </p:extLst>
          </p:nvPr>
        </p:nvGraphicFramePr>
        <p:xfrm>
          <a:off x="8553784" y="1692077"/>
          <a:ext cx="194606" cy="583821"/>
        </p:xfrm>
        <a:graphic>
          <a:graphicData uri="http://schemas.openxmlformats.org/presentationml/2006/ole">
            <mc:AlternateContent xmlns:mc="http://schemas.openxmlformats.org/markup-compatibility/2006">
              <mc:Choice xmlns:v="urn:schemas-microsoft-com:vml" Requires="v">
                <p:oleObj spid="_x0000_s52415" name="Equation" r:id="rId16" imgW="5791200" imgH="17373600" progId="">
                  <p:embed/>
                </p:oleObj>
              </mc:Choice>
              <mc:Fallback>
                <p:oleObj name="Equation" r:id="rId16" imgW="5791200" imgH="17373600" progId="">
                  <p:embed/>
                  <p:pic>
                    <p:nvPicPr>
                      <p:cNvPr id="0" name="图片 52230"/>
                      <p:cNvPicPr>
                        <a:picLocks noChangeAspect="1"/>
                      </p:cNvPicPr>
                      <p:nvPr/>
                    </p:nvPicPr>
                    <p:blipFill>
                      <a:blip r:embed="rId17"/>
                      <a:stretch>
                        <a:fillRect/>
                      </a:stretch>
                    </p:blipFill>
                    <p:spPr>
                      <a:xfrm>
                        <a:off x="8553784" y="1692077"/>
                        <a:ext cx="194606" cy="583821"/>
                      </a:xfrm>
                      <a:prstGeom prst="rect">
                        <a:avLst/>
                      </a:prstGeom>
                      <a:noFill/>
                      <a:ln w="9525">
                        <a:noFill/>
                      </a:ln>
                    </p:spPr>
                  </p:pic>
                </p:oleObj>
              </mc:Fallback>
            </mc:AlternateContent>
          </a:graphicData>
        </a:graphic>
      </p:graphicFrame>
      <p:sp>
        <p:nvSpPr>
          <p:cNvPr id="11" name="TextBox 2">
            <a:extLst>
              <a:ext uri="{FF2B5EF4-FFF2-40B4-BE49-F238E27FC236}">
                <a16:creationId xmlns:a16="http://schemas.microsoft.com/office/drawing/2014/main" id="{69DC35B3-C8C9-4403-A2F9-E14811E2441E}"/>
              </a:ext>
            </a:extLst>
          </p:cNvPr>
          <p:cNvSpPr txBox="1"/>
          <p:nvPr/>
        </p:nvSpPr>
        <p:spPr>
          <a:xfrm>
            <a:off x="3492336" y="3492277"/>
            <a:ext cx="7056254" cy="62786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 </a:t>
            </a:r>
            <a:r>
              <a:rPr lang="zh-CN" altLang="en-US"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790"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1790"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790" kern="0" spc="9"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790"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2" name="对象 11">
            <a:extLst>
              <a:ext uri="{FF2B5EF4-FFF2-40B4-BE49-F238E27FC236}">
                <a16:creationId xmlns:a16="http://schemas.microsoft.com/office/drawing/2014/main" id="{1E20C15E-BA2C-4B71-BAF6-219602C9A527}"/>
              </a:ext>
            </a:extLst>
          </p:cNvPr>
          <p:cNvGraphicFramePr>
            <a:graphicFrameLocks noChangeAspect="1"/>
          </p:cNvGraphicFramePr>
          <p:nvPr>
            <p:extLst>
              <p:ext uri="{D42A27DB-BD31-4B8C-83A1-F6EECF244321}">
                <p14:modId xmlns:p14="http://schemas.microsoft.com/office/powerpoint/2010/main" val="2923853017"/>
              </p:ext>
            </p:extLst>
          </p:nvPr>
        </p:nvGraphicFramePr>
        <p:xfrm>
          <a:off x="6688476" y="3600250"/>
          <a:ext cx="219075" cy="657225"/>
        </p:xfrm>
        <a:graphic>
          <a:graphicData uri="http://schemas.openxmlformats.org/presentationml/2006/ole">
            <mc:AlternateContent xmlns:mc="http://schemas.openxmlformats.org/markup-compatibility/2006">
              <mc:Choice xmlns:v="urn:schemas-microsoft-com:vml" Requires="v">
                <p:oleObj spid="_x0000_s52416" name="Equation" r:id="rId18" imgW="5791200" imgH="17373600" progId="">
                  <p:embed/>
                </p:oleObj>
              </mc:Choice>
              <mc:Fallback>
                <p:oleObj name="Equation" r:id="rId18" imgW="5791200" imgH="17373600" progId="">
                  <p:embed/>
                  <p:pic>
                    <p:nvPicPr>
                      <p:cNvPr id="3" name="对象 2">
                        <a:extLst>
                          <a:ext uri="{FF2B5EF4-FFF2-40B4-BE49-F238E27FC236}">
                            <a16:creationId xmlns:a16="http://schemas.microsoft.com/office/drawing/2014/main" id="{F66813EC-3244-4292-97E0-457C819EA53A}"/>
                          </a:ext>
                        </a:extLst>
                      </p:cNvPr>
                      <p:cNvPicPr>
                        <a:picLocks noChangeAspect="1"/>
                      </p:cNvPicPr>
                      <p:nvPr/>
                    </p:nvPicPr>
                    <p:blipFill>
                      <a:blip r:embed="rId19"/>
                      <a:stretch>
                        <a:fillRect/>
                      </a:stretch>
                    </p:blipFill>
                    <p:spPr>
                      <a:xfrm>
                        <a:off x="6688476" y="3600250"/>
                        <a:ext cx="219075" cy="657225"/>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D26A0435-9EDD-4499-BB92-765FA3D624AE}"/>
              </a:ext>
            </a:extLst>
          </p:cNvPr>
          <p:cNvGraphicFramePr>
            <a:graphicFrameLocks noChangeAspect="1"/>
          </p:cNvGraphicFramePr>
          <p:nvPr>
            <p:extLst>
              <p:ext uri="{D42A27DB-BD31-4B8C-83A1-F6EECF244321}">
                <p14:modId xmlns:p14="http://schemas.microsoft.com/office/powerpoint/2010/main" val="4239889621"/>
              </p:ext>
            </p:extLst>
          </p:nvPr>
        </p:nvGraphicFramePr>
        <p:xfrm>
          <a:off x="7117005" y="3743386"/>
          <a:ext cx="257174" cy="380999"/>
        </p:xfrm>
        <a:graphic>
          <a:graphicData uri="http://schemas.openxmlformats.org/presentationml/2006/ole">
            <mc:AlternateContent xmlns:mc="http://schemas.openxmlformats.org/markup-compatibility/2006">
              <mc:Choice xmlns:v="urn:schemas-microsoft-com:vml" Requires="v">
                <p:oleObj spid="_x0000_s52417" name="Equation" r:id="rId20" imgW="6705600" imgH="10058400" progId="">
                  <p:embed/>
                </p:oleObj>
              </mc:Choice>
              <mc:Fallback>
                <p:oleObj name="Equation" r:id="rId20" imgW="6705600" imgH="10058400" progId="">
                  <p:embed/>
                  <p:pic>
                    <p:nvPicPr>
                      <p:cNvPr id="4" name="对象 3">
                        <a:extLst>
                          <a:ext uri="{FF2B5EF4-FFF2-40B4-BE49-F238E27FC236}">
                            <a16:creationId xmlns:a16="http://schemas.microsoft.com/office/drawing/2014/main" id="{50CF7164-090D-48A8-A74E-B4B9C61CD618}"/>
                          </a:ext>
                        </a:extLst>
                      </p:cNvPr>
                      <p:cNvPicPr>
                        <a:picLocks noChangeAspect="1"/>
                      </p:cNvPicPr>
                      <p:nvPr/>
                    </p:nvPicPr>
                    <p:blipFill>
                      <a:blip r:embed="rId21"/>
                      <a:stretch>
                        <a:fillRect/>
                      </a:stretch>
                    </p:blipFill>
                    <p:spPr>
                      <a:xfrm>
                        <a:off x="7117005" y="3743386"/>
                        <a:ext cx="257174" cy="380999"/>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28221BD4-9154-4BAB-A97C-9373757DFEC9}"/>
              </a:ext>
            </a:extLst>
          </p:cNvPr>
          <p:cNvGraphicFramePr>
            <a:graphicFrameLocks noChangeAspect="1"/>
          </p:cNvGraphicFramePr>
          <p:nvPr>
            <p:extLst>
              <p:ext uri="{D42A27DB-BD31-4B8C-83A1-F6EECF244321}">
                <p14:modId xmlns:p14="http://schemas.microsoft.com/office/powerpoint/2010/main" val="41055338"/>
              </p:ext>
            </p:extLst>
          </p:nvPr>
        </p:nvGraphicFramePr>
        <p:xfrm>
          <a:off x="7546753" y="3600250"/>
          <a:ext cx="219075" cy="657225"/>
        </p:xfrm>
        <a:graphic>
          <a:graphicData uri="http://schemas.openxmlformats.org/presentationml/2006/ole">
            <mc:AlternateContent xmlns:mc="http://schemas.openxmlformats.org/markup-compatibility/2006">
              <mc:Choice xmlns:v="urn:schemas-microsoft-com:vml" Requires="v">
                <p:oleObj spid="_x0000_s52418" name="Equation" r:id="rId22" imgW="5791200" imgH="17373600" progId="">
                  <p:embed/>
                </p:oleObj>
              </mc:Choice>
              <mc:Fallback>
                <p:oleObj name="Equation" r:id="rId22" imgW="5791200" imgH="17373600" progId="">
                  <p:embed/>
                  <p:pic>
                    <p:nvPicPr>
                      <p:cNvPr id="5" name="对象 4">
                        <a:extLst>
                          <a:ext uri="{FF2B5EF4-FFF2-40B4-BE49-F238E27FC236}">
                            <a16:creationId xmlns:a16="http://schemas.microsoft.com/office/drawing/2014/main" id="{2573061F-9CE5-430C-A0AD-AC0B961FBF40}"/>
                          </a:ext>
                        </a:extLst>
                      </p:cNvPr>
                      <p:cNvPicPr>
                        <a:picLocks noChangeAspect="1"/>
                      </p:cNvPicPr>
                      <p:nvPr/>
                    </p:nvPicPr>
                    <p:blipFill>
                      <a:blip r:embed="rId23"/>
                      <a:stretch>
                        <a:fillRect/>
                      </a:stretch>
                    </p:blipFill>
                    <p:spPr>
                      <a:xfrm>
                        <a:off x="7546753" y="3600250"/>
                        <a:ext cx="219075" cy="65722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2DE12FBE-12CB-46C2-AEC5-2B18258D5A04}"/>
              </a:ext>
            </a:extLst>
          </p:cNvPr>
          <p:cNvGraphicFramePr>
            <a:graphicFrameLocks noChangeAspect="1"/>
          </p:cNvGraphicFramePr>
          <p:nvPr>
            <p:extLst>
              <p:ext uri="{D42A27DB-BD31-4B8C-83A1-F6EECF244321}">
                <p14:modId xmlns:p14="http://schemas.microsoft.com/office/powerpoint/2010/main" val="3783564951"/>
              </p:ext>
            </p:extLst>
          </p:nvPr>
        </p:nvGraphicFramePr>
        <p:xfrm>
          <a:off x="8010703" y="3743386"/>
          <a:ext cx="257174" cy="380999"/>
        </p:xfrm>
        <a:graphic>
          <a:graphicData uri="http://schemas.openxmlformats.org/presentationml/2006/ole">
            <mc:AlternateContent xmlns:mc="http://schemas.openxmlformats.org/markup-compatibility/2006">
              <mc:Choice xmlns:v="urn:schemas-microsoft-com:vml" Requires="v">
                <p:oleObj spid="_x0000_s52419" name="Equation" r:id="rId24" imgW="6705600" imgH="10058400" progId="">
                  <p:embed/>
                </p:oleObj>
              </mc:Choice>
              <mc:Fallback>
                <p:oleObj name="Equation" r:id="rId24" imgW="6705600" imgH="10058400" progId="">
                  <p:embed/>
                  <p:pic>
                    <p:nvPicPr>
                      <p:cNvPr id="6" name="对象 5">
                        <a:extLst>
                          <a:ext uri="{FF2B5EF4-FFF2-40B4-BE49-F238E27FC236}">
                            <a16:creationId xmlns:a16="http://schemas.microsoft.com/office/drawing/2014/main" id="{1B3D7A2A-8D09-4605-9C23-9CAA3F2F193D}"/>
                          </a:ext>
                        </a:extLst>
                      </p:cNvPr>
                      <p:cNvPicPr>
                        <a:picLocks noChangeAspect="1"/>
                      </p:cNvPicPr>
                      <p:nvPr/>
                    </p:nvPicPr>
                    <p:blipFill>
                      <a:blip r:embed="rId25"/>
                      <a:stretch>
                        <a:fillRect/>
                      </a:stretch>
                    </p:blipFill>
                    <p:spPr>
                      <a:xfrm>
                        <a:off x="8010703" y="3743386"/>
                        <a:ext cx="257174" cy="380999"/>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4CE7C2F8-0E53-4D98-8082-7A2B0701974E}"/>
              </a:ext>
            </a:extLst>
          </p:cNvPr>
          <p:cNvGraphicFramePr>
            <a:graphicFrameLocks noChangeAspect="1"/>
          </p:cNvGraphicFramePr>
          <p:nvPr>
            <p:extLst>
              <p:ext uri="{D42A27DB-BD31-4B8C-83A1-F6EECF244321}">
                <p14:modId xmlns:p14="http://schemas.microsoft.com/office/powerpoint/2010/main" val="2775858412"/>
              </p:ext>
            </p:extLst>
          </p:nvPr>
        </p:nvGraphicFramePr>
        <p:xfrm>
          <a:off x="8440451" y="3600250"/>
          <a:ext cx="219075" cy="657225"/>
        </p:xfrm>
        <a:graphic>
          <a:graphicData uri="http://schemas.openxmlformats.org/presentationml/2006/ole">
            <mc:AlternateContent xmlns:mc="http://schemas.openxmlformats.org/markup-compatibility/2006">
              <mc:Choice xmlns:v="urn:schemas-microsoft-com:vml" Requires="v">
                <p:oleObj spid="_x0000_s52420" name="Equation" r:id="rId26" imgW="5791200" imgH="17373600" progId="">
                  <p:embed/>
                </p:oleObj>
              </mc:Choice>
              <mc:Fallback>
                <p:oleObj name="Equation" r:id="rId26" imgW="5791200" imgH="17373600" progId="">
                  <p:embed/>
                  <p:pic>
                    <p:nvPicPr>
                      <p:cNvPr id="7" name="对象 6">
                        <a:extLst>
                          <a:ext uri="{FF2B5EF4-FFF2-40B4-BE49-F238E27FC236}">
                            <a16:creationId xmlns:a16="http://schemas.microsoft.com/office/drawing/2014/main" id="{75327367-4B3C-4D0D-BA7C-1D44172E5060}"/>
                          </a:ext>
                        </a:extLst>
                      </p:cNvPr>
                      <p:cNvPicPr>
                        <a:picLocks noChangeAspect="1"/>
                      </p:cNvPicPr>
                      <p:nvPr/>
                    </p:nvPicPr>
                    <p:blipFill>
                      <a:blip r:embed="rId27"/>
                      <a:stretch>
                        <a:fillRect/>
                      </a:stretch>
                    </p:blipFill>
                    <p:spPr>
                      <a:xfrm>
                        <a:off x="8440451" y="3600250"/>
                        <a:ext cx="219075" cy="657225"/>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02F5EC81-5C26-43F1-9BBC-CD962B65935F}"/>
              </a:ext>
            </a:extLst>
          </p:cNvPr>
          <p:cNvGraphicFramePr>
            <a:graphicFrameLocks noChangeAspect="1"/>
          </p:cNvGraphicFramePr>
          <p:nvPr>
            <p:extLst>
              <p:ext uri="{D42A27DB-BD31-4B8C-83A1-F6EECF244321}">
                <p14:modId xmlns:p14="http://schemas.microsoft.com/office/powerpoint/2010/main" val="1749388819"/>
              </p:ext>
            </p:extLst>
          </p:nvPr>
        </p:nvGraphicFramePr>
        <p:xfrm>
          <a:off x="9003621" y="3743386"/>
          <a:ext cx="228599" cy="380999"/>
        </p:xfrm>
        <a:graphic>
          <a:graphicData uri="http://schemas.openxmlformats.org/presentationml/2006/ole">
            <mc:AlternateContent xmlns:mc="http://schemas.openxmlformats.org/markup-compatibility/2006">
              <mc:Choice xmlns:v="urn:schemas-microsoft-com:vml" Requires="v">
                <p:oleObj spid="_x0000_s52421" name="Equation" r:id="rId28" imgW="6096000" imgH="10058400" progId="">
                  <p:embed/>
                </p:oleObj>
              </mc:Choice>
              <mc:Fallback>
                <p:oleObj name="Equation" r:id="rId28" imgW="6096000" imgH="10058400" progId="">
                  <p:embed/>
                  <p:pic>
                    <p:nvPicPr>
                      <p:cNvPr id="8" name="对象 7">
                        <a:extLst>
                          <a:ext uri="{FF2B5EF4-FFF2-40B4-BE49-F238E27FC236}">
                            <a16:creationId xmlns:a16="http://schemas.microsoft.com/office/drawing/2014/main" id="{D8622951-4B02-4829-998C-33F852C51890}"/>
                          </a:ext>
                        </a:extLst>
                      </p:cNvPr>
                      <p:cNvPicPr>
                        <a:picLocks noChangeAspect="1"/>
                      </p:cNvPicPr>
                      <p:nvPr/>
                    </p:nvPicPr>
                    <p:blipFill>
                      <a:blip r:embed="rId29"/>
                      <a:stretch>
                        <a:fillRect/>
                      </a:stretch>
                    </p:blipFill>
                    <p:spPr>
                      <a:xfrm>
                        <a:off x="9003621" y="3743386"/>
                        <a:ext cx="228599" cy="380999"/>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170CEE80-7722-4B71-942E-24620BB7BF75}"/>
              </a:ext>
            </a:extLst>
          </p:cNvPr>
          <p:cNvGraphicFramePr>
            <a:graphicFrameLocks noChangeAspect="1"/>
          </p:cNvGraphicFramePr>
          <p:nvPr>
            <p:extLst>
              <p:ext uri="{D42A27DB-BD31-4B8C-83A1-F6EECF244321}">
                <p14:modId xmlns:p14="http://schemas.microsoft.com/office/powerpoint/2010/main" val="4211703236"/>
              </p:ext>
            </p:extLst>
          </p:nvPr>
        </p:nvGraphicFramePr>
        <p:xfrm>
          <a:off x="9404794" y="3600250"/>
          <a:ext cx="219075" cy="657225"/>
        </p:xfrm>
        <a:graphic>
          <a:graphicData uri="http://schemas.openxmlformats.org/presentationml/2006/ole">
            <mc:AlternateContent xmlns:mc="http://schemas.openxmlformats.org/markup-compatibility/2006">
              <mc:Choice xmlns:v="urn:schemas-microsoft-com:vml" Requires="v">
                <p:oleObj spid="_x0000_s52422" name="Equation" r:id="rId30" imgW="5791200" imgH="17373600" progId="">
                  <p:embed/>
                </p:oleObj>
              </mc:Choice>
              <mc:Fallback>
                <p:oleObj name="Equation" r:id="rId30" imgW="5791200" imgH="17373600" progId="">
                  <p:embed/>
                  <p:pic>
                    <p:nvPicPr>
                      <p:cNvPr id="9" name="对象 8">
                        <a:extLst>
                          <a:ext uri="{FF2B5EF4-FFF2-40B4-BE49-F238E27FC236}">
                            <a16:creationId xmlns:a16="http://schemas.microsoft.com/office/drawing/2014/main" id="{9C4F0A5D-DBC4-4923-B896-CD765AFB8633}"/>
                          </a:ext>
                        </a:extLst>
                      </p:cNvPr>
                      <p:cNvPicPr>
                        <a:picLocks noChangeAspect="1"/>
                      </p:cNvPicPr>
                      <p:nvPr/>
                    </p:nvPicPr>
                    <p:blipFill>
                      <a:blip r:embed="rId31"/>
                      <a:stretch>
                        <a:fillRect/>
                      </a:stretch>
                    </p:blipFill>
                    <p:spPr>
                      <a:xfrm>
                        <a:off x="9404794" y="3600250"/>
                        <a:ext cx="219075" cy="657225"/>
                      </a:xfrm>
                      <a:prstGeom prst="rect">
                        <a:avLst/>
                      </a:prstGeom>
                      <a:noFill/>
                      <a:ln w="9525">
                        <a:noFill/>
                      </a:ln>
                    </p:spPr>
                  </p:pic>
                </p:oleObj>
              </mc:Fallback>
            </mc:AlternateContent>
          </a:graphicData>
        </a:graphic>
      </p:graphicFrame>
      <p:graphicFrame>
        <p:nvGraphicFramePr>
          <p:cNvPr id="19" name="对象 18">
            <a:extLst>
              <a:ext uri="{FF2B5EF4-FFF2-40B4-BE49-F238E27FC236}">
                <a16:creationId xmlns:a16="http://schemas.microsoft.com/office/drawing/2014/main" id="{5B1B88AD-E712-4C2C-896B-2C3A2E996E34}"/>
              </a:ext>
            </a:extLst>
          </p:cNvPr>
          <p:cNvGraphicFramePr>
            <a:graphicFrameLocks noChangeAspect="1"/>
          </p:cNvGraphicFramePr>
          <p:nvPr>
            <p:extLst>
              <p:ext uri="{D42A27DB-BD31-4B8C-83A1-F6EECF244321}">
                <p14:modId xmlns:p14="http://schemas.microsoft.com/office/powerpoint/2010/main" val="1732373082"/>
              </p:ext>
            </p:extLst>
          </p:nvPr>
        </p:nvGraphicFramePr>
        <p:xfrm>
          <a:off x="10003384" y="3743386"/>
          <a:ext cx="257174" cy="380999"/>
        </p:xfrm>
        <a:graphic>
          <a:graphicData uri="http://schemas.openxmlformats.org/presentationml/2006/ole">
            <mc:AlternateContent xmlns:mc="http://schemas.openxmlformats.org/markup-compatibility/2006">
              <mc:Choice xmlns:v="urn:schemas-microsoft-com:vml" Requires="v">
                <p:oleObj spid="_x0000_s52423" name="Equation" r:id="rId32" imgW="6705600" imgH="10058400" progId="">
                  <p:embed/>
                </p:oleObj>
              </mc:Choice>
              <mc:Fallback>
                <p:oleObj name="Equation" r:id="rId32" imgW="6705600" imgH="10058400" progId="">
                  <p:embed/>
                  <p:pic>
                    <p:nvPicPr>
                      <p:cNvPr id="10" name="对象 9">
                        <a:extLst>
                          <a:ext uri="{FF2B5EF4-FFF2-40B4-BE49-F238E27FC236}">
                            <a16:creationId xmlns:a16="http://schemas.microsoft.com/office/drawing/2014/main" id="{27569173-E87C-4FF4-BF7A-88A9E9AEB9BD}"/>
                          </a:ext>
                        </a:extLst>
                      </p:cNvPr>
                      <p:cNvPicPr>
                        <a:picLocks noChangeAspect="1"/>
                      </p:cNvPicPr>
                      <p:nvPr/>
                    </p:nvPicPr>
                    <p:blipFill>
                      <a:blip r:embed="rId33"/>
                      <a:stretch>
                        <a:fillRect/>
                      </a:stretch>
                    </p:blipFill>
                    <p:spPr>
                      <a:xfrm>
                        <a:off x="10003384" y="3743386"/>
                        <a:ext cx="257174" cy="380999"/>
                      </a:xfrm>
                      <a:prstGeom prst="rect">
                        <a:avLst/>
                      </a:prstGeom>
                      <a:noFill/>
                      <a:ln w="9525">
                        <a:noFill/>
                      </a:ln>
                    </p:spPr>
                  </p:pic>
                </p:oleObj>
              </mc:Fallback>
            </mc:AlternateContent>
          </a:graphicData>
        </a:graphic>
      </p:graphicFrame>
      <p:sp>
        <p:nvSpPr>
          <p:cNvPr id="20" name="TextBox 2">
            <a:extLst>
              <a:ext uri="{FF2B5EF4-FFF2-40B4-BE49-F238E27FC236}">
                <a16:creationId xmlns:a16="http://schemas.microsoft.com/office/drawing/2014/main" id="{AD20A5DD-BFD5-44B3-B591-70A52155EF23}"/>
              </a:ext>
            </a:extLst>
          </p:cNvPr>
          <p:cNvSpPr txBox="1"/>
          <p:nvPr/>
        </p:nvSpPr>
        <p:spPr>
          <a:xfrm>
            <a:off x="468000" y="4173788"/>
            <a:ext cx="10872678" cy="2054793"/>
          </a:xfrm>
          <a:prstGeom prst="rect">
            <a:avLst/>
          </a:prstGeom>
          <a:noFill/>
        </p:spPr>
        <p:txBody>
          <a:bodyPr wrap="square" lIns="0" tIns="0" rIns="0" bIns="0" rtlCol="0">
            <a:spAutoFit/>
          </a:bodyPr>
          <a:lstStyle/>
          <a:p>
            <a:pPr marL="0" indent="0" eaLnBrk="0" latinLnBrk="1" hangingPunct="0">
              <a:lnSpc>
                <a:spcPct val="130000"/>
              </a:lnSpc>
              <a:spcBef>
                <a:spcPts val="4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联立并代入题给数据解得</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=1m/s,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=5m/s</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随后箱子向右匀减速直线运动,物体向右匀加速直线运动,直至速度都变为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=3m/s,</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在此过程中,设箱子移动的距离为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μmgx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790" kern="0" spc="2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8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代入数据解得</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=1.6m</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故从物体开始运动到刚好停在箱子上,箱子在水平面上移动的距离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=1.7m。</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EF0CB480-9887-4CAE-8F29-2F82021A571D}"/>
              </a:ext>
            </a:extLst>
          </p:cNvPr>
          <p:cNvGraphicFramePr>
            <a:graphicFrameLocks noChangeAspect="1"/>
          </p:cNvGraphicFramePr>
          <p:nvPr>
            <p:extLst>
              <p:ext uri="{D42A27DB-BD31-4B8C-83A1-F6EECF244321}">
                <p14:modId xmlns:p14="http://schemas.microsoft.com/office/powerpoint/2010/main" val="3904423335"/>
              </p:ext>
            </p:extLst>
          </p:nvPr>
        </p:nvGraphicFramePr>
        <p:xfrm>
          <a:off x="6491530" y="5184648"/>
          <a:ext cx="219075" cy="657225"/>
        </p:xfrm>
        <a:graphic>
          <a:graphicData uri="http://schemas.openxmlformats.org/presentationml/2006/ole">
            <mc:AlternateContent xmlns:mc="http://schemas.openxmlformats.org/markup-compatibility/2006">
              <mc:Choice xmlns:v="urn:schemas-microsoft-com:vml" Requires="v">
                <p:oleObj spid="_x0000_s52424" name="Equation" r:id="rId34" imgW="5791200" imgH="17373600" progId="">
                  <p:embed/>
                </p:oleObj>
              </mc:Choice>
              <mc:Fallback>
                <p:oleObj name="Equation" r:id="rId34" imgW="5791200" imgH="17373600" progId="">
                  <p:embed/>
                  <p:pic>
                    <p:nvPicPr>
                      <p:cNvPr id="23" name="对象 22">
                        <a:extLst>
                          <a:ext uri="{FF2B5EF4-FFF2-40B4-BE49-F238E27FC236}">
                            <a16:creationId xmlns:a16="http://schemas.microsoft.com/office/drawing/2014/main" id="{7A4F6985-82AF-45E4-8B5B-D8CE79A21D4F}"/>
                          </a:ext>
                        </a:extLst>
                      </p:cNvPr>
                      <p:cNvPicPr>
                        <a:picLocks noChangeAspect="1"/>
                      </p:cNvPicPr>
                      <p:nvPr/>
                    </p:nvPicPr>
                    <p:blipFill>
                      <a:blip r:embed="rId35"/>
                      <a:stretch>
                        <a:fillRect/>
                      </a:stretch>
                    </p:blipFill>
                    <p:spPr>
                      <a:xfrm>
                        <a:off x="6491530" y="5184648"/>
                        <a:ext cx="219075" cy="657225"/>
                      </a:xfrm>
                      <a:prstGeom prst="rect">
                        <a:avLst/>
                      </a:prstGeom>
                      <a:noFill/>
                      <a:ln w="9525">
                        <a:noFill/>
                      </a:ln>
                    </p:spPr>
                  </p:pic>
                </p:oleObj>
              </mc:Fallback>
            </mc:AlternateContent>
          </a:graphicData>
        </a:graphic>
      </p:graphicFrame>
      <p:graphicFrame>
        <p:nvGraphicFramePr>
          <p:cNvPr id="22" name="对象 21">
            <a:extLst>
              <a:ext uri="{FF2B5EF4-FFF2-40B4-BE49-F238E27FC236}">
                <a16:creationId xmlns:a16="http://schemas.microsoft.com/office/drawing/2014/main" id="{05A554DB-F197-40C0-9098-34539D4EF7A2}"/>
              </a:ext>
            </a:extLst>
          </p:cNvPr>
          <p:cNvGraphicFramePr>
            <a:graphicFrameLocks noChangeAspect="1"/>
          </p:cNvGraphicFramePr>
          <p:nvPr>
            <p:extLst>
              <p:ext uri="{D42A27DB-BD31-4B8C-83A1-F6EECF244321}">
                <p14:modId xmlns:p14="http://schemas.microsoft.com/office/powerpoint/2010/main" val="2037605360"/>
              </p:ext>
            </p:extLst>
          </p:nvPr>
        </p:nvGraphicFramePr>
        <p:xfrm>
          <a:off x="7090120" y="5351847"/>
          <a:ext cx="257175" cy="381000"/>
        </p:xfrm>
        <a:graphic>
          <a:graphicData uri="http://schemas.openxmlformats.org/presentationml/2006/ole">
            <mc:AlternateContent xmlns:mc="http://schemas.openxmlformats.org/markup-compatibility/2006">
              <mc:Choice xmlns:v="urn:schemas-microsoft-com:vml" Requires="v">
                <p:oleObj spid="_x0000_s52425" name="Equation" r:id="rId36" imgW="6705600" imgH="10058400" progId="">
                  <p:embed/>
                </p:oleObj>
              </mc:Choice>
              <mc:Fallback>
                <p:oleObj name="Equation" r:id="rId36" imgW="6705600" imgH="10058400" progId="">
                  <p:embed/>
                  <p:pic>
                    <p:nvPicPr>
                      <p:cNvPr id="24" name="对象 23">
                        <a:extLst>
                          <a:ext uri="{FF2B5EF4-FFF2-40B4-BE49-F238E27FC236}">
                            <a16:creationId xmlns:a16="http://schemas.microsoft.com/office/drawing/2014/main" id="{11B5F1C4-20D9-4330-84E5-BBCF6DF860AD}"/>
                          </a:ext>
                        </a:extLst>
                      </p:cNvPr>
                      <p:cNvPicPr>
                        <a:picLocks noChangeAspect="1"/>
                      </p:cNvPicPr>
                      <p:nvPr/>
                    </p:nvPicPr>
                    <p:blipFill>
                      <a:blip r:embed="rId37"/>
                      <a:stretch>
                        <a:fillRect/>
                      </a:stretch>
                    </p:blipFill>
                    <p:spPr>
                      <a:xfrm>
                        <a:off x="7090120" y="5351847"/>
                        <a:ext cx="257175" cy="381000"/>
                      </a:xfrm>
                      <a:prstGeom prst="rect">
                        <a:avLst/>
                      </a:prstGeom>
                      <a:noFill/>
                      <a:ln w="9525">
                        <a:noFill/>
                      </a:ln>
                    </p:spPr>
                  </p:pic>
                </p:oleObj>
              </mc:Fallback>
            </mc:AlternateContent>
          </a:graphicData>
        </a:graphic>
      </p:graphicFrame>
      <p:graphicFrame>
        <p:nvGraphicFramePr>
          <p:cNvPr id="23" name="对象 22">
            <a:extLst>
              <a:ext uri="{FF2B5EF4-FFF2-40B4-BE49-F238E27FC236}">
                <a16:creationId xmlns:a16="http://schemas.microsoft.com/office/drawing/2014/main" id="{CF2DC2FC-AB8B-4190-8FAB-42A830063072}"/>
              </a:ext>
            </a:extLst>
          </p:cNvPr>
          <p:cNvGraphicFramePr>
            <a:graphicFrameLocks noChangeAspect="1"/>
          </p:cNvGraphicFramePr>
          <p:nvPr>
            <p:extLst>
              <p:ext uri="{D42A27DB-BD31-4B8C-83A1-F6EECF244321}">
                <p14:modId xmlns:p14="http://schemas.microsoft.com/office/powerpoint/2010/main" val="127139166"/>
              </p:ext>
            </p:extLst>
          </p:nvPr>
        </p:nvGraphicFramePr>
        <p:xfrm>
          <a:off x="7449195" y="5184648"/>
          <a:ext cx="219075" cy="657225"/>
        </p:xfrm>
        <a:graphic>
          <a:graphicData uri="http://schemas.openxmlformats.org/presentationml/2006/ole">
            <mc:AlternateContent xmlns:mc="http://schemas.openxmlformats.org/markup-compatibility/2006">
              <mc:Choice xmlns:v="urn:schemas-microsoft-com:vml" Requires="v">
                <p:oleObj spid="_x0000_s52426" name="Equation" r:id="rId38" imgW="5791200" imgH="17373600" progId="">
                  <p:embed/>
                </p:oleObj>
              </mc:Choice>
              <mc:Fallback>
                <p:oleObj name="Equation" r:id="rId38" imgW="5791200" imgH="17373600" progId="">
                  <p:embed/>
                  <p:pic>
                    <p:nvPicPr>
                      <p:cNvPr id="25" name="对象 24">
                        <a:extLst>
                          <a:ext uri="{FF2B5EF4-FFF2-40B4-BE49-F238E27FC236}">
                            <a16:creationId xmlns:a16="http://schemas.microsoft.com/office/drawing/2014/main" id="{2CD3B5CD-672A-40A8-9131-8F607592F46D}"/>
                          </a:ext>
                        </a:extLst>
                      </p:cNvPr>
                      <p:cNvPicPr>
                        <a:picLocks noChangeAspect="1"/>
                      </p:cNvPicPr>
                      <p:nvPr/>
                    </p:nvPicPr>
                    <p:blipFill>
                      <a:blip r:embed="rId39"/>
                      <a:stretch>
                        <a:fillRect/>
                      </a:stretch>
                    </p:blipFill>
                    <p:spPr>
                      <a:xfrm>
                        <a:off x="7449195" y="5184648"/>
                        <a:ext cx="219075" cy="657225"/>
                      </a:xfrm>
                      <a:prstGeom prst="rect">
                        <a:avLst/>
                      </a:prstGeom>
                      <a:noFill/>
                      <a:ln w="9525">
                        <a:noFill/>
                      </a:ln>
                    </p:spPr>
                  </p:pic>
                </p:oleObj>
              </mc:Fallback>
            </mc:AlternateContent>
          </a:graphicData>
        </a:graphic>
      </p:graphicFrame>
      <p:pic>
        <p:nvPicPr>
          <p:cNvPr id="24" name="图片 3" descr="textimage39.jpeg">
            <a:extLst>
              <a:ext uri="{FF2B5EF4-FFF2-40B4-BE49-F238E27FC236}">
                <a16:creationId xmlns:a16="http://schemas.microsoft.com/office/drawing/2014/main" id="{38C18AFD-B26D-42F0-8C07-3E594DF5EBFD}"/>
              </a:ext>
            </a:extLst>
          </p:cNvPr>
          <p:cNvPicPr>
            <a:picLocks noChangeAspect="1"/>
          </p:cNvPicPr>
          <p:nvPr/>
        </p:nvPicPr>
        <p:blipFill>
          <a:blip r:embed="rId40">
            <a:duotone>
              <a:prstClr val="black"/>
              <a:schemeClr val="accent6">
                <a:tint val="45000"/>
                <a:satMod val="400000"/>
              </a:schemeClr>
            </a:duotone>
            <a:clrChange>
              <a:clrFrom>
                <a:srgbClr val="FFFFFF"/>
              </a:clrFrom>
              <a:clrTo>
                <a:srgbClr val="FFFFFF">
                  <a:alpha val="0"/>
                </a:srgbClr>
              </a:clrTo>
            </a:clrChange>
          </a:blip>
          <a:stretch>
            <a:fillRect/>
          </a:stretch>
        </p:blipFill>
        <p:spPr>
          <a:xfrm>
            <a:off x="9486555" y="2047267"/>
            <a:ext cx="2046098" cy="90028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438" y="323925"/>
            <a:ext cx="11831400" cy="3716402"/>
          </a:xfrm>
          <a:prstGeom prst="rect">
            <a:avLst/>
          </a:prstGeom>
          <a:noFill/>
        </p:spPr>
        <p:txBody>
          <a:bodyPr wrap="square" lIns="0" tIns="0" rIns="0" bIns="0" rtlCol="0">
            <a:spAutoFit/>
          </a:bodyPr>
          <a:lstStyle/>
          <a:p>
            <a:pPr lvl="0" eaLnBrk="0" latinLnBrk="1" hangingPunct="0">
              <a:lnSpc>
                <a:spcPct val="150000"/>
              </a:lnSpc>
            </a:pPr>
            <a:r>
              <a:rPr lang="zh-CN" altLang="en-US" sz="2400" b="1" kern="0" dirty="0">
                <a:solidFill>
                  <a:srgbClr val="000000"/>
                </a:solidFill>
                <a:latin typeface="Times New Roman" panose="02020603050405020304"/>
                <a:ea typeface="楷体" panose="02010609060101010101" pitchFamily="49" charset="-122"/>
              </a:rPr>
              <a:t>解法二　图像法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作出物体和箱子的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图像如图1所示,其中彩色的线表示物体的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b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图线,黑色的线表示箱子的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图线。</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时刻物体和箱子发生弹性碰撞,因为二者质量相同,故彼此交换速度。物体及箱子的加速度大小均为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μg</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=5m/s</a:t>
            </a:r>
            <a:r>
              <a:rPr lang="zh-CN" altLang="en-US" sz="18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,则直线</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Odc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的斜率大小为5m/s</a:t>
            </a:r>
            <a:r>
              <a:rPr lang="zh-CN" altLang="en-US" sz="18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,物体与箱子共速时的速度</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=3m/s,则由几何关系可知,二者共速所需时间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=0.6s。箱子的位移对应阴影区域面积</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140" kern="0" spc="213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bdc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,由几何关系得</a:t>
            </a:r>
            <a:r>
              <a:rPr lang="zh-CN" altLang="en-US" sz="2140" kern="0" spc="213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=0.9m,</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bdc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对应第一次碰后物体相对箱子向左移动的距离,即0.8m[由(1)问得出],综上,箱子在水平面上移动的距离为1.7m。</a:t>
            </a:r>
            <a:endParaRPr lang="zh-CN" altLang="en-US"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5" name="对象 14">
            <a:extLst>
              <a:ext uri="{FF2B5EF4-FFF2-40B4-BE49-F238E27FC236}">
                <a16:creationId xmlns:a16="http://schemas.microsoft.com/office/drawing/2014/main" id="{90E1D2DA-BD20-4245-A1DC-663955E058BD}"/>
              </a:ext>
            </a:extLst>
          </p:cNvPr>
          <p:cNvGraphicFramePr>
            <a:graphicFrameLocks noChangeAspect="1"/>
          </p:cNvGraphicFramePr>
          <p:nvPr>
            <p:extLst>
              <p:ext uri="{D42A27DB-BD31-4B8C-83A1-F6EECF244321}">
                <p14:modId xmlns:p14="http://schemas.microsoft.com/office/powerpoint/2010/main" val="1629662921"/>
              </p:ext>
            </p:extLst>
          </p:nvPr>
        </p:nvGraphicFramePr>
        <p:xfrm>
          <a:off x="3311348" y="2691130"/>
          <a:ext cx="542925" cy="381000"/>
        </p:xfrm>
        <a:graphic>
          <a:graphicData uri="http://schemas.openxmlformats.org/presentationml/2006/ole">
            <mc:AlternateContent xmlns:mc="http://schemas.openxmlformats.org/markup-compatibility/2006">
              <mc:Choice xmlns:v="urn:schemas-microsoft-com:vml" Requires="v">
                <p:oleObj spid="_x0000_s53353" name="Equation" r:id="rId4" imgW="14325600" imgH="10058400" progId="">
                  <p:embed/>
                </p:oleObj>
              </mc:Choice>
              <mc:Fallback>
                <p:oleObj name="Equation" r:id="rId4" imgW="14325600" imgH="10058400" progId="">
                  <p:embed/>
                  <p:pic>
                    <p:nvPicPr>
                      <p:cNvPr id="5" name="对象 4"/>
                      <p:cNvPicPr>
                        <a:picLocks noChangeAspect="1"/>
                      </p:cNvPicPr>
                      <p:nvPr/>
                    </p:nvPicPr>
                    <p:blipFill>
                      <a:blip r:embed="rId5"/>
                      <a:stretch>
                        <a:fillRect/>
                      </a:stretch>
                    </p:blipFill>
                    <p:spPr>
                      <a:xfrm>
                        <a:off x="3311348" y="2691130"/>
                        <a:ext cx="542925" cy="381000"/>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DCD73A0B-14AE-4B13-BEDB-461A4A5FA495}"/>
              </a:ext>
            </a:extLst>
          </p:cNvPr>
          <p:cNvGraphicFramePr>
            <a:graphicFrameLocks noChangeAspect="1"/>
          </p:cNvGraphicFramePr>
          <p:nvPr>
            <p:extLst>
              <p:ext uri="{D42A27DB-BD31-4B8C-83A1-F6EECF244321}">
                <p14:modId xmlns:p14="http://schemas.microsoft.com/office/powerpoint/2010/main" val="2601209253"/>
              </p:ext>
            </p:extLst>
          </p:nvPr>
        </p:nvGraphicFramePr>
        <p:xfrm>
          <a:off x="6466419" y="2691130"/>
          <a:ext cx="542925" cy="381000"/>
        </p:xfrm>
        <a:graphic>
          <a:graphicData uri="http://schemas.openxmlformats.org/presentationml/2006/ole">
            <mc:AlternateContent xmlns:mc="http://schemas.openxmlformats.org/markup-compatibility/2006">
              <mc:Choice xmlns:v="urn:schemas-microsoft-com:vml" Requires="v">
                <p:oleObj spid="_x0000_s53354" name="Equation" r:id="rId6" imgW="14325600" imgH="10058400" progId="">
                  <p:embed/>
                </p:oleObj>
              </mc:Choice>
              <mc:Fallback>
                <p:oleObj name="Equation" r:id="rId6" imgW="14325600" imgH="10058400" progId="">
                  <p:embed/>
                  <p:pic>
                    <p:nvPicPr>
                      <p:cNvPr id="6" name="对象 5"/>
                      <p:cNvPicPr>
                        <a:picLocks noChangeAspect="1"/>
                      </p:cNvPicPr>
                      <p:nvPr/>
                    </p:nvPicPr>
                    <p:blipFill>
                      <a:blip r:embed="rId7"/>
                      <a:stretch>
                        <a:fillRect/>
                      </a:stretch>
                    </p:blipFill>
                    <p:spPr>
                      <a:xfrm>
                        <a:off x="6466419" y="2691130"/>
                        <a:ext cx="542925" cy="381000"/>
                      </a:xfrm>
                      <a:prstGeom prst="rect">
                        <a:avLst/>
                      </a:prstGeom>
                      <a:noFill/>
                      <a:ln w="9525">
                        <a:noFill/>
                      </a:ln>
                    </p:spPr>
                  </p:pic>
                </p:oleObj>
              </mc:Fallback>
            </mc:AlternateContent>
          </a:graphicData>
        </a:graphic>
      </p:graphicFrame>
      <p:pic>
        <p:nvPicPr>
          <p:cNvPr id="17" name="图片 3" descr="textimage40.jpeg">
            <a:extLst>
              <a:ext uri="{FF2B5EF4-FFF2-40B4-BE49-F238E27FC236}">
                <a16:creationId xmlns:a16="http://schemas.microsoft.com/office/drawing/2014/main" id="{86C9521F-DCE8-4A7E-91D7-B795F954C684}"/>
              </a:ext>
            </a:extLst>
          </p:cNvPr>
          <p:cNvPicPr>
            <a:picLocks noChangeAspect="1"/>
          </p:cNvPicPr>
          <p:nvPr/>
        </p:nvPicPr>
        <p:blipFill>
          <a:blip r:embed="rId8"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815735" y="3672258"/>
            <a:ext cx="2558805" cy="273527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9" y="539949"/>
            <a:ext cx="11831400" cy="3920369"/>
          </a:xfrm>
          <a:prstGeom prst="rect">
            <a:avLst/>
          </a:prstGeom>
          <a:noFill/>
        </p:spPr>
        <p:txBody>
          <a:bodyPr wrap="square" lIns="0" tIns="0" rIns="0" bIns="0" rtlCol="0">
            <a:spAutoFit/>
          </a:bodyPr>
          <a:lstStyle/>
          <a:p>
            <a:pPr indent="0" eaLnBrk="0" latinLnBrk="1" hangingPunct="0">
              <a:lnSpc>
                <a:spcPct val="130000"/>
              </a:lnSpc>
              <a:spcBef>
                <a:spcPts val="145"/>
              </a:spcBef>
              <a:buNone/>
            </a:pPr>
            <a:r>
              <a:rPr lang="en-US" altLang="zh-CN" sz="2400" b="1" kern="0" dirty="0">
                <a:solidFill>
                  <a:srgbClr val="000000"/>
                </a:solidFill>
                <a:latin typeface="Times New Roman" panose="02020603050405020304"/>
                <a:ea typeface="楷体" panose="02010609060101010101" pitchFamily="49" charset="-122"/>
              </a:rPr>
              <a:t>*</a:t>
            </a:r>
            <a:r>
              <a:rPr lang="zh-CN" altLang="en-US" sz="2400" b="1" kern="0" dirty="0">
                <a:solidFill>
                  <a:srgbClr val="000000"/>
                </a:solidFill>
                <a:latin typeface="Times New Roman" panose="02020603050405020304"/>
                <a:ea typeface="楷体" panose="02010609060101010101" pitchFamily="49" charset="-122"/>
              </a:rPr>
              <a:t>解法三　质心分析法（质心运动定律）</a:t>
            </a: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对箱子和物体组成的系统,由质心运动定律可知质心加速度为0,质心以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=3m/s做匀速</a:t>
            </a:r>
            <a:b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直线运动,经过</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=0.6s, 质心通过的位移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=1.8m。</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作出箱子和物体在此过程中的运动示意图,如图2所示,可知箱子在水平面上移动的距</a:t>
            </a:r>
            <a:b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离为1.7 m。</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8180" kern="0" spc="2879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 name="图片 3" descr="textimage41.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067870" y="2556173"/>
            <a:ext cx="4891103" cy="2232248"/>
          </a:xfrm>
          <a:prstGeom prst="rect">
            <a:avLst/>
          </a:prstGeom>
        </p:spPr>
      </p:pic>
      <p:sp>
        <p:nvSpPr>
          <p:cNvPr id="4" name="TextBox 2">
            <a:extLst>
              <a:ext uri="{FF2B5EF4-FFF2-40B4-BE49-F238E27FC236}">
                <a16:creationId xmlns:a16="http://schemas.microsoft.com/office/drawing/2014/main" id="{300B1017-F346-48E5-9459-204D2F09AD44}"/>
              </a:ext>
            </a:extLst>
          </p:cNvPr>
          <p:cNvSpPr txBox="1"/>
          <p:nvPr/>
        </p:nvSpPr>
        <p:spPr>
          <a:xfrm>
            <a:off x="361503" y="4787911"/>
            <a:ext cx="11831400" cy="132561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关键·拓展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质心运动定律</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作用在质点系上的合力等于质点系总质量与质心加速度的乘积,即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。其中</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表示质点系所受合力,</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表示质点系总质量,</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表示质心的加速度。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8</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验证动量守恒定律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一、实验原理及装置图</a:t>
            </a:r>
            <a:endParaRPr lang="zh-CN" altLang="en-US" b="1" dirty="0"/>
          </a:p>
        </p:txBody>
      </p:sp>
      <p:pic>
        <p:nvPicPr>
          <p:cNvPr id="8" name="图片 3" descr="textimage46.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4571926" y="323925"/>
            <a:ext cx="4434796" cy="3311426"/>
          </a:xfrm>
          <a:prstGeom prst="rect">
            <a:avLst/>
          </a:prstGeom>
        </p:spPr>
      </p:pic>
      <p:sp>
        <p:nvSpPr>
          <p:cNvPr id="9" name="TextBox 2"/>
          <p:cNvSpPr txBox="1"/>
          <p:nvPr/>
        </p:nvSpPr>
        <p:spPr>
          <a:xfrm>
            <a:off x="420935" y="3635351"/>
            <a:ext cx="11831400" cy="2773260"/>
          </a:xfrm>
          <a:prstGeom prst="rect">
            <a:avLst/>
          </a:prstGeom>
          <a:noFill/>
        </p:spPr>
        <p:txBody>
          <a:bodyPr wrap="square" lIns="0" tIns="0" rIns="0" bIns="0" rtlCol="0">
            <a:spAutoFit/>
          </a:bodyPr>
          <a:lstStyle/>
          <a:p>
            <a:pPr marL="0" indent="0" eaLnBrk="0" latinLnBrk="1" hangingPunct="0">
              <a:lnSpc>
                <a:spcPct val="130000"/>
              </a:lnSpc>
              <a:spcBef>
                <a:spcPts val="422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在一维碰撞中,测出相碰的两球的质量</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和碰撞前后球的速度,计算得出碰撞前的</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动量</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及碰撞后的动量</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,验证碰撞前后的动量是否相同。</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lvl="0" eaLnBrk="0" latinLnBrk="1" hangingPunct="0">
              <a:lnSpc>
                <a:spcPct val="13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如图所示,在此实验装置图中,由于平抛运动时间相等,有碰撞前的动量与时间的乘积</a:t>
            </a:r>
            <a:endPar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endParaRPr>
          </a:p>
          <a:p>
            <a:pPr lvl="0" eaLnBrk="0" latinLnBrk="1" hangingPunct="0">
              <a:lnSpc>
                <a:spcPct val="130000"/>
              </a:lnSpc>
              <a:spcBef>
                <a:spcPts val="145"/>
              </a:spcBef>
            </a:pP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pt</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en-US" altLang="zh-CN"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en-US" altLang="zh-CN"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及碰撞后的动量与时间的乘积</a:t>
            </a:r>
            <a:r>
              <a:rPr lang="en-US" altLang="zh-CN" sz="2410" i="1" kern="0" dirty="0" err="1">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a:t>
            </a:r>
            <a:r>
              <a:rPr lang="en-US" altLang="zh-CN" sz="2410" kern="0" dirty="0" err="1">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2410" i="1" kern="0" dirty="0" err="1">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en-US" altLang="zh-CN"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en-US" altLang="zh-CN"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en-US" altLang="zh-CN"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en-US" altLang="zh-CN"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因此</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只要验证</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en-US" altLang="zh-CN" sz="1815"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en-US" altLang="zh-CN" sz="1815" i="1"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OP</a:t>
            </a:r>
            <a: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en-US" altLang="zh-CN" sz="1815"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en-US" altLang="zh-CN" sz="1815" i="1"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OM</a:t>
            </a:r>
            <a: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en-US" altLang="zh-CN" sz="1815"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en-US" altLang="zh-CN" sz="1815" i="1"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a:t>
            </a:r>
            <a:r>
              <a:rPr lang="en-US" altLang="zh-CN" sz="1815"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en-US" altLang="zh-CN" sz="1815" i="1" u="sng"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N</a:t>
            </a:r>
            <a: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即</a:t>
            </a:r>
            <a:br>
              <a:rPr lang="zh-CN" altLang="en-US" dirty="0">
                <a:solidFill>
                  <a:prstClr val="black"/>
                </a:solidFill>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可验证动量守恒定律</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solidFill>
                <a:prstClr val="black"/>
              </a:solidFill>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30000"/>
              </a:lnSpc>
              <a:spcBef>
                <a:spcPts val="145"/>
              </a:spcBef>
              <a:buNone/>
            </a:pP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38865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C00000"/>
                </a:solidFill>
                <a:latin typeface="Times New Roman" panose="02020603050405020304" pitchFamily="65" charset="-122"/>
                <a:ea typeface="华文细黑" panose="02010600040101010101" pitchFamily="65" charset="-122"/>
              </a:rPr>
              <a:t>需要测量</a:t>
            </a:r>
            <a:r>
              <a:rPr lang="zh-CN" altLang="en-US" sz="2410" kern="0" dirty="0">
                <a:solidFill>
                  <a:srgbClr val="000000"/>
                </a:solidFill>
                <a:latin typeface="Times New Roman" panose="02020603050405020304" pitchFamily="65" charset="-122"/>
                <a:ea typeface="华文细黑" panose="02010600040101010101" pitchFamily="65" charset="-122"/>
              </a:rPr>
              <a:t>哪些物理量:</a:t>
            </a:r>
            <a:r>
              <a:rPr lang="zh-CN" altLang="en-US" sz="2410" kern="0" dirty="0">
                <a:solidFill>
                  <a:srgbClr val="C00000"/>
                </a:solidFill>
                <a:latin typeface="Times New Roman" panose="02020603050405020304" pitchFamily="65" charset="-122"/>
                <a:ea typeface="华文细黑" panose="02010600040101010101" pitchFamily="65" charset="-122"/>
              </a:rPr>
              <a:t>两小球质量以及水平位移</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2.如何选择小球:本实验方案不需要两球大小相同,但需要调节支球柱的高度,以</a:t>
            </a:r>
            <a:r>
              <a:rPr lang="zh-CN" altLang="en-US" sz="2410" kern="0" dirty="0">
                <a:solidFill>
                  <a:srgbClr val="C00000"/>
                </a:solidFill>
                <a:latin typeface="Times New Roman" panose="02020603050405020304" pitchFamily="65" charset="-122"/>
                <a:ea typeface="华文细黑" panose="02010600040101010101" pitchFamily="65" charset="-122"/>
              </a:rPr>
              <a:t>保证两</a:t>
            </a:r>
            <a:br>
              <a:rPr dirty="0">
                <a:solidFill>
                  <a:srgbClr val="C00000"/>
                </a:solidFill>
              </a:rPr>
            </a:br>
            <a:r>
              <a:rPr lang="zh-CN" altLang="en-US" sz="2410" kern="0" dirty="0">
                <a:solidFill>
                  <a:srgbClr val="C00000"/>
                </a:solidFill>
                <a:latin typeface="Times New Roman" panose="02020603050405020304" pitchFamily="65" charset="-122"/>
                <a:ea typeface="华文细黑" panose="02010600040101010101" pitchFamily="65" charset="-122"/>
              </a:rPr>
              <a:t>球能发生正碰</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C00000"/>
                </a:solidFill>
                <a:latin typeface="Times New Roman" panose="02020603050405020304" pitchFamily="65" charset="-122"/>
                <a:ea typeface="华文细黑" panose="02010600040101010101" pitchFamily="65" charset="-122"/>
              </a:rPr>
              <a:t>若不使用支球柱,则需要两球大小相同</a:t>
            </a:r>
            <a:r>
              <a:rPr lang="zh-CN" altLang="en-US" sz="2410" kern="0" dirty="0">
                <a:solidFill>
                  <a:srgbClr val="000000"/>
                </a:solidFill>
                <a:latin typeface="Times New Roman" panose="02020603050405020304" pitchFamily="65" charset="-122"/>
                <a:ea typeface="华文细黑" panose="02010600040101010101" pitchFamily="65" charset="-122"/>
              </a:rPr>
              <a:t>。为使入射球碰撞不被弹回且</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不静止,需要</a:t>
            </a:r>
            <a:r>
              <a:rPr lang="zh-CN" altLang="en-US" sz="2410" u="sng" kern="0" dirty="0">
                <a:solidFill>
                  <a:srgbClr val="C00000"/>
                </a:solidFill>
                <a:latin typeface="Times New Roman" panose="02020603050405020304" pitchFamily="65" charset="-122"/>
                <a:ea typeface="华文细黑" panose="02010600040101010101" pitchFamily="65" charset="-122"/>
              </a:rPr>
              <a:t>入射球质量大于靶球质量</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如何安装斜槽:</a:t>
            </a:r>
            <a:r>
              <a:rPr lang="zh-CN" altLang="en-US" sz="2410" kern="0" dirty="0">
                <a:solidFill>
                  <a:srgbClr val="C00000"/>
                </a:solidFill>
                <a:latin typeface="Times New Roman" panose="02020603050405020304" pitchFamily="65" charset="-122"/>
                <a:ea typeface="华文细黑" panose="02010600040101010101" pitchFamily="65" charset="-122"/>
              </a:rPr>
              <a:t>斜槽不要求光滑</a:t>
            </a:r>
            <a:r>
              <a:rPr lang="zh-CN" altLang="en-US" sz="2410" kern="0" dirty="0">
                <a:solidFill>
                  <a:srgbClr val="000000"/>
                </a:solidFill>
                <a:latin typeface="Times New Roman" panose="02020603050405020304" pitchFamily="65" charset="-122"/>
                <a:ea typeface="华文细黑" panose="02010600040101010101" pitchFamily="65" charset="-122"/>
              </a:rPr>
              <a:t>,但</a:t>
            </a:r>
            <a:r>
              <a:rPr lang="zh-CN" altLang="en-US" sz="2410" u="sng" kern="0" dirty="0">
                <a:solidFill>
                  <a:srgbClr val="C00000"/>
                </a:solidFill>
                <a:latin typeface="Times New Roman" panose="02020603050405020304" pitchFamily="65" charset="-122"/>
                <a:ea typeface="华文细黑" panose="02010600040101010101" pitchFamily="65" charset="-122"/>
              </a:rPr>
              <a:t>斜槽末端必须水平</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000000"/>
                </a:solidFill>
                <a:latin typeface="Times New Roman" panose="02020603050405020304" pitchFamily="65" charset="-122"/>
                <a:ea typeface="华文细黑" panose="02010600040101010101" pitchFamily="65" charset="-122"/>
              </a:rPr>
              <a:t>如何控制起点位置:每次让入射球</a:t>
            </a:r>
            <a:r>
              <a:rPr lang="zh-CN" altLang="en-US" sz="2410" kern="0" dirty="0">
                <a:solidFill>
                  <a:srgbClr val="C00000"/>
                </a:solidFill>
                <a:latin typeface="Times New Roman" panose="02020603050405020304" pitchFamily="65" charset="-122"/>
                <a:ea typeface="华文细黑" panose="02010600040101010101" pitchFamily="65" charset="-122"/>
              </a:rPr>
              <a:t>从斜槽上</a:t>
            </a:r>
            <a:r>
              <a:rPr lang="zh-CN" altLang="en-US" sz="2410" u="sng" kern="0" dirty="0">
                <a:solidFill>
                  <a:srgbClr val="C00000"/>
                </a:solidFill>
                <a:latin typeface="Times New Roman" panose="02020603050405020304" pitchFamily="65" charset="-122"/>
                <a:ea typeface="华文细黑" panose="02010600040101010101" pitchFamily="65" charset="-122"/>
              </a:rPr>
              <a:t>同一位置</a:t>
            </a:r>
            <a:r>
              <a:rPr lang="zh-CN" altLang="en-US" sz="2410" kern="0" dirty="0">
                <a:solidFill>
                  <a:srgbClr val="C00000"/>
                </a:solidFill>
                <a:latin typeface="Times New Roman" panose="02020603050405020304" pitchFamily="65" charset="-122"/>
                <a:ea typeface="华文细黑" panose="02010600040101010101" pitchFamily="65" charset="-122"/>
              </a:rPr>
              <a:t>由静止滚下</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6.jpeg">
            <a:extLst>
              <a:ext uri="{FF2B5EF4-FFF2-40B4-BE49-F238E27FC236}">
                <a16:creationId xmlns:a16="http://schemas.microsoft.com/office/drawing/2014/main" id="{4600295B-3782-43A9-86B8-36D1322DE0A9}"/>
              </a:ext>
            </a:extLst>
          </p:cNvPr>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3923854" y="4282510"/>
            <a:ext cx="3240360" cy="24195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323925"/>
            <a:ext cx="11831400" cy="5713424"/>
          </a:xfrm>
          <a:prstGeom prst="rect">
            <a:avLst/>
          </a:prstGeom>
          <a:noFill/>
        </p:spPr>
        <p:txBody>
          <a:bodyPr wrap="square" lIns="0" tIns="0" rIns="0" bIns="0" rtlCol="0">
            <a:spAutoFit/>
          </a:bodyPr>
          <a:lstStyle/>
          <a:p>
            <a:pPr marL="0" indent="0" eaLnBrk="0" latinLnBrk="1" hangingPunct="0">
              <a:lnSpc>
                <a:spcPct val="14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4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让入射球从同一位置释放,测出不发生碰撞时入射球飞出的水平距离</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OP</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,再测出入射</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球、靶球碰撞后分别飞出的水平距离</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OM</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a:t>
            </a:r>
            <a:r>
              <a:rPr lang="zh-CN" altLang="en-US" sz="1815"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1815" i="1"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只要验证</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OP</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OM</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O</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1815" i="1"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N</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,即可验证动</a:t>
            </a:r>
            <a:br>
              <a:rPr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量守恒定律</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若</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140" kern="0" spc="632"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140" kern="0" spc="1157"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140" kern="0" spc="1382"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也成立,说明两球的碰撞是弹性碰撞</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4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四、减小误差的方法</a:t>
            </a:r>
            <a:endParaRPr lang="zh-CN" altLang="en-US" b="1" dirty="0"/>
          </a:p>
          <a:p>
            <a:pPr marL="0" indent="0" eaLnBrk="0" latinLnBrk="1" hangingPunct="0">
              <a:lnSpc>
                <a:spcPct val="14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1.小球落点的确定:</a:t>
            </a:r>
            <a:r>
              <a:rPr lang="zh-CN" altLang="en-US" sz="2410" kern="0" dirty="0">
                <a:solidFill>
                  <a:srgbClr val="C00000"/>
                </a:solidFill>
                <a:latin typeface="Times New Roman" panose="02020603050405020304" pitchFamily="65" charset="-122"/>
                <a:ea typeface="华文细黑" panose="02010600040101010101" pitchFamily="65" charset="-122"/>
              </a:rPr>
              <a:t>画尽量小的圆把尽可能多的小球落点圈在里面,圆心就是小球落点</a:t>
            </a:r>
            <a:br>
              <a:rPr dirty="0">
                <a:solidFill>
                  <a:srgbClr val="C00000"/>
                </a:solidFill>
              </a:rPr>
            </a:br>
            <a:r>
              <a:rPr lang="zh-CN" altLang="en-US" sz="2410" kern="0" dirty="0">
                <a:solidFill>
                  <a:srgbClr val="C00000"/>
                </a:solidFill>
                <a:latin typeface="Times New Roman" panose="02020603050405020304" pitchFamily="65" charset="-122"/>
                <a:ea typeface="华文细黑" panose="02010600040101010101" pitchFamily="65" charset="-122"/>
              </a:rPr>
              <a:t>的平均位置</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lvl="0"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2.水平位移的测量:</a:t>
            </a:r>
            <a:r>
              <a:rPr lang="zh-CN" altLang="en-US" sz="2410" kern="0" dirty="0">
                <a:solidFill>
                  <a:srgbClr val="000000"/>
                </a:solidFill>
                <a:latin typeface="Times New Roman" panose="02020603050405020304" pitchFamily="65" charset="-122"/>
                <a:ea typeface="华文细黑" panose="02010600040101010101" pitchFamily="65" charset="-122"/>
              </a:rPr>
              <a:t>本实验中的</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点和</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'点分别为斜槽末端的正下方和靶球球心的正下</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方,</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点可通过铅垂线在白纸上直接画出,而</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'点不可以直接画出,需通过测量确定,</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en-US" altLang="zh-CN" sz="2410" i="1" kern="0" dirty="0">
                <a:solidFill>
                  <a:srgbClr val="000000"/>
                </a:solidFill>
                <a:latin typeface="Times New Roman" panose="02020603050405020304" pitchFamily="65" charset="-122"/>
                <a:ea typeface="华文细黑" panose="02010600040101010101" pitchFamily="65" charset="-122"/>
              </a:rPr>
              <a:t>O</a:t>
            </a:r>
            <a:r>
              <a:rPr lang="en-US" altLang="zh-CN" sz="2410" kern="0" dirty="0">
                <a:solidFill>
                  <a:srgbClr val="000000"/>
                </a:solidFill>
                <a:latin typeface="Times New Roman" panose="02020603050405020304" pitchFamily="65" charset="-122"/>
                <a:ea typeface="华文细黑" panose="02010600040101010101" pitchFamily="65" charset="-122"/>
              </a:rPr>
              <a:t>’</a:t>
            </a:r>
          </a:p>
          <a:p>
            <a:pPr lvl="0"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两点间距离为两小球半径之和</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而半径的测量存在误差</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同时水平位移的测量也会存在</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误差</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测量半径和水平位移时可通过多次测量取平均值的方法减小误差。</a:t>
            </a:r>
            <a:endParaRPr lang="zh-CN" altLang="en-US" dirty="0">
              <a:solidFill>
                <a:prstClr val="black"/>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266423581"/>
              </p:ext>
            </p:extLst>
          </p:nvPr>
        </p:nvGraphicFramePr>
        <p:xfrm>
          <a:off x="2823416" y="1980109"/>
          <a:ext cx="352424" cy="380999"/>
        </p:xfrm>
        <a:graphic>
          <a:graphicData uri="http://schemas.openxmlformats.org/presentationml/2006/ole">
            <mc:AlternateContent xmlns:mc="http://schemas.openxmlformats.org/markup-compatibility/2006">
              <mc:Choice xmlns:v="urn:schemas-microsoft-com:vml" Requires="v">
                <p:oleObj spid="_x0000_s66602" name="Equation" r:id="rId4" imgW="9448800" imgH="10058400" progId="">
                  <p:embed/>
                </p:oleObj>
              </mc:Choice>
              <mc:Fallback>
                <p:oleObj name="Equation" r:id="rId4" imgW="9448800" imgH="10058400" progId="">
                  <p:embed/>
                  <p:pic>
                    <p:nvPicPr>
                      <p:cNvPr id="0" name="图片 66560"/>
                      <p:cNvPicPr>
                        <a:picLocks noChangeAspect="1"/>
                      </p:cNvPicPr>
                      <p:nvPr/>
                    </p:nvPicPr>
                    <p:blipFill>
                      <a:blip r:embed="rId5"/>
                      <a:stretch>
                        <a:fillRect/>
                      </a:stretch>
                    </p:blipFill>
                    <p:spPr>
                      <a:xfrm>
                        <a:off x="2823416" y="1980109"/>
                        <a:ext cx="352424" cy="380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35139449"/>
              </p:ext>
            </p:extLst>
          </p:nvPr>
        </p:nvGraphicFramePr>
        <p:xfrm>
          <a:off x="3634369" y="1980109"/>
          <a:ext cx="419099" cy="380999"/>
        </p:xfrm>
        <a:graphic>
          <a:graphicData uri="http://schemas.openxmlformats.org/presentationml/2006/ole">
            <mc:AlternateContent xmlns:mc="http://schemas.openxmlformats.org/markup-compatibility/2006">
              <mc:Choice xmlns:v="urn:schemas-microsoft-com:vml" Requires="v">
                <p:oleObj spid="_x0000_s66603" name="Equation" r:id="rId6" imgW="10972800" imgH="10058400" progId="">
                  <p:embed/>
                </p:oleObj>
              </mc:Choice>
              <mc:Fallback>
                <p:oleObj name="Equation" r:id="rId6" imgW="10972800" imgH="10058400" progId="">
                  <p:embed/>
                  <p:pic>
                    <p:nvPicPr>
                      <p:cNvPr id="0" name="图片 66561"/>
                      <p:cNvPicPr>
                        <a:picLocks noChangeAspect="1"/>
                      </p:cNvPicPr>
                      <p:nvPr/>
                    </p:nvPicPr>
                    <p:blipFill>
                      <a:blip r:embed="rId7"/>
                      <a:stretch>
                        <a:fillRect/>
                      </a:stretch>
                    </p:blipFill>
                    <p:spPr>
                      <a:xfrm>
                        <a:off x="3634369" y="1980109"/>
                        <a:ext cx="4190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280049592"/>
              </p:ext>
            </p:extLst>
          </p:nvPr>
        </p:nvGraphicFramePr>
        <p:xfrm>
          <a:off x="4511997" y="1980109"/>
          <a:ext cx="447675" cy="381000"/>
        </p:xfrm>
        <a:graphic>
          <a:graphicData uri="http://schemas.openxmlformats.org/presentationml/2006/ole">
            <mc:AlternateContent xmlns:mc="http://schemas.openxmlformats.org/markup-compatibility/2006">
              <mc:Choice xmlns:v="urn:schemas-microsoft-com:vml" Requires="v">
                <p:oleObj spid="_x0000_s66604" name="Equation" r:id="rId8" imgW="11887200" imgH="10058400" progId="">
                  <p:embed/>
                </p:oleObj>
              </mc:Choice>
              <mc:Fallback>
                <p:oleObj name="Equation" r:id="rId8" imgW="11887200" imgH="10058400" progId="">
                  <p:embed/>
                  <p:pic>
                    <p:nvPicPr>
                      <p:cNvPr id="0" name="图片 66562"/>
                      <p:cNvPicPr>
                        <a:picLocks noChangeAspect="1"/>
                      </p:cNvPicPr>
                      <p:nvPr/>
                    </p:nvPicPr>
                    <p:blipFill>
                      <a:blip r:embed="rId9"/>
                      <a:stretch>
                        <a:fillRect/>
                      </a:stretch>
                    </p:blipFill>
                    <p:spPr>
                      <a:xfrm>
                        <a:off x="4511997" y="1980109"/>
                        <a:ext cx="447675" cy="381000"/>
                      </a:xfrm>
                      <a:prstGeom prst="rect">
                        <a:avLst/>
                      </a:prstGeom>
                      <a:noFill/>
                      <a:ln w="9525">
                        <a:noFill/>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478" y="323925"/>
            <a:ext cx="11831400" cy="1610056"/>
          </a:xfrm>
          <a:prstGeom prst="rect">
            <a:avLst/>
          </a:prstGeom>
          <a:noFill/>
        </p:spPr>
        <p:txBody>
          <a:bodyPr wrap="square" lIns="0" tIns="0" rIns="0" bIns="0" rtlCol="0">
            <a:spAutoFit/>
          </a:bodyPr>
          <a:lstStyle/>
          <a:p>
            <a:pPr marL="0" indent="0" eaLnBrk="0" latinLnBrk="1" hangingPunct="0">
              <a:lnSpc>
                <a:spcPct val="150000"/>
              </a:lnSpc>
              <a:buNone/>
            </a:pPr>
            <a:r>
              <a:rPr lang="zh-CN" altLang="en-US" sz="2410" b="1" kern="0" dirty="0">
                <a:solidFill>
                  <a:srgbClr val="000000"/>
                </a:solidFill>
                <a:latin typeface="Times New Roman" panose="02020603050405020304" pitchFamily="65" charset="-122"/>
                <a:ea typeface="微软雅黑" panose="020B0503020204020204" pitchFamily="34" charset="-122"/>
              </a:rPr>
              <a:t>五、其他实验方案</a:t>
            </a:r>
            <a:endParaRPr lang="zh-CN" altLang="en-US" b="1" dirty="0"/>
          </a:p>
          <a:p>
            <a:pPr marL="0" indent="0" eaLnBrk="0" latinLnBrk="1" hangingPunct="0">
              <a:lnSpc>
                <a:spcPct val="15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方案一　利用滑块和气垫导轨完成实验(如图所示)</a:t>
            </a:r>
            <a:endParaRPr lang="zh-CN" altLang="en-US" dirty="0"/>
          </a:p>
          <a:p>
            <a:pPr marL="0" indent="0" eaLnBrk="0" latinLnBrk="1" hangingPunct="0">
              <a:lnSpc>
                <a:spcPct val="15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本方案在气垫导轨上进行,阻力小,测量速度时产生的误差小。</a:t>
            </a:r>
            <a:endParaRPr lang="zh-CN" altLang="en-US" dirty="0"/>
          </a:p>
        </p:txBody>
      </p:sp>
      <p:pic>
        <p:nvPicPr>
          <p:cNvPr id="3" name="图片 3" descr="textimage47.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971526" y="2088307"/>
            <a:ext cx="5648325" cy="1295400"/>
          </a:xfrm>
          <a:prstGeom prst="rect">
            <a:avLst/>
          </a:prstGeom>
        </p:spPr>
      </p:pic>
      <p:sp>
        <p:nvSpPr>
          <p:cNvPr id="4" name="TextBox 2">
            <a:extLst>
              <a:ext uri="{FF2B5EF4-FFF2-40B4-BE49-F238E27FC236}">
                <a16:creationId xmlns:a16="http://schemas.microsoft.com/office/drawing/2014/main" id="{52AB100A-0CD5-43FC-9E37-B1C4AA67DBBC}"/>
              </a:ext>
            </a:extLst>
          </p:cNvPr>
          <p:cNvSpPr txBox="1"/>
          <p:nvPr/>
        </p:nvSpPr>
        <p:spPr>
          <a:xfrm>
            <a:off x="556698" y="3636293"/>
            <a:ext cx="11831400" cy="1053750"/>
          </a:xfrm>
          <a:prstGeom prst="rect">
            <a:avLst/>
          </a:prstGeom>
          <a:noFill/>
        </p:spPr>
        <p:txBody>
          <a:bodyPr wrap="square" lIns="0" tIns="0" rIns="0" bIns="0" rtlCol="0">
            <a:spAutoFit/>
          </a:bodyPr>
          <a:lstStyle/>
          <a:p>
            <a:pPr eaLnBrk="0" latinLnBrk="1" hangingPunct="0">
              <a:lnSpc>
                <a:spcPct val="150000"/>
              </a:lnSpc>
            </a:pPr>
            <a:r>
              <a:rPr lang="zh-CN" altLang="en-US" sz="2410" kern="0" dirty="0">
                <a:solidFill>
                  <a:srgbClr val="000000"/>
                </a:solidFill>
                <a:latin typeface="Times New Roman" panose="02020603050405020304" pitchFamily="65" charset="-122"/>
                <a:ea typeface="华文细黑" panose="02010600040101010101" pitchFamily="65" charset="-122"/>
              </a:rPr>
              <a:t>方案二　利用斜槽末端小球的碰撞在斜面上完成实验(如图所示)</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pPr>
            <a:r>
              <a:rPr lang="zh-CN" altLang="en-US" sz="2410" kern="0" dirty="0">
                <a:solidFill>
                  <a:srgbClr val="000000"/>
                </a:solidFill>
                <a:latin typeface="Times New Roman" panose="02020603050405020304" pitchFamily="65" charset="-122"/>
                <a:ea typeface="华文细黑" panose="02010600040101010101" pitchFamily="65" charset="-122"/>
              </a:rPr>
              <a:t>本方案小球抛出点相同,无须使用铅垂线确定</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点的位置。</a:t>
            </a:r>
            <a:endParaRPr lang="zh-CN" altLang="en-US" dirty="0"/>
          </a:p>
        </p:txBody>
      </p:sp>
      <p:pic>
        <p:nvPicPr>
          <p:cNvPr id="5" name="图片 3" descr="textimage48.jpeg">
            <a:extLst>
              <a:ext uri="{FF2B5EF4-FFF2-40B4-BE49-F238E27FC236}">
                <a16:creationId xmlns:a16="http://schemas.microsoft.com/office/drawing/2014/main" id="{316B39ED-2782-4102-B1C9-8EF7475170F8}"/>
              </a:ext>
            </a:extLst>
          </p:cNvPr>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9054353" y="2179288"/>
            <a:ext cx="2636818" cy="25107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304726" cy="404347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二、动量的“三性”</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1.瞬时性:</a:t>
            </a:r>
            <a:r>
              <a:rPr lang="zh-CN" altLang="en-US" sz="2410" kern="0" dirty="0">
                <a:solidFill>
                  <a:srgbClr val="000000"/>
                </a:solidFill>
                <a:latin typeface="Times New Roman" panose="02020603050405020304" pitchFamily="65" charset="-122"/>
                <a:ea typeface="华文细黑" panose="02010600040101010101" pitchFamily="65" charset="-122"/>
              </a:rPr>
              <a:t>是状态量,对应的速度必须是瞬时速度,是针对某一时刻或某一位置而言的。</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2.矢量性:</a:t>
            </a:r>
            <a:r>
              <a:rPr lang="zh-CN" altLang="en-US" sz="2410" u="sng" kern="0" dirty="0">
                <a:solidFill>
                  <a:srgbClr val="000000"/>
                </a:solidFill>
                <a:latin typeface="Times New Roman" panose="02020603050405020304" pitchFamily="65" charset="-122"/>
                <a:ea typeface="华文细黑" panose="02010600040101010101" pitchFamily="65" charset="-122"/>
              </a:rPr>
              <a:t>是矢量,其方向与速度方向相同</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3.相对性:</a:t>
            </a:r>
            <a:r>
              <a:rPr lang="zh-CN" altLang="en-US" sz="2410" kern="0" dirty="0">
                <a:solidFill>
                  <a:srgbClr val="000000"/>
                </a:solidFill>
                <a:latin typeface="Times New Roman" panose="02020603050405020304" pitchFamily="65" charset="-122"/>
                <a:ea typeface="华文细黑" panose="02010600040101010101" pitchFamily="65" charset="-122"/>
              </a:rPr>
              <a:t>动量的大小与参考系的选取有关,通常情况是指相对地面的动量。</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三、动量变化量:Δ</a:t>
            </a:r>
            <a:r>
              <a:rPr lang="zh-CN" altLang="en-US" sz="2410" b="1" i="1" kern="0" dirty="0">
                <a:solidFill>
                  <a:srgbClr val="000000"/>
                </a:solidFill>
                <a:latin typeface="Times New Roman" panose="02020603050405020304" pitchFamily="65" charset="-122"/>
                <a:ea typeface="微软雅黑" panose="020B0503020204020204" pitchFamily="34" charset="-122"/>
              </a:rPr>
              <a:t>p</a:t>
            </a:r>
            <a:r>
              <a:rPr lang="zh-CN" altLang="en-US" sz="2410" b="1" kern="0" dirty="0">
                <a:solidFill>
                  <a:srgbClr val="000000"/>
                </a:solidFill>
                <a:latin typeface="Times New Roman" panose="02020603050405020304" pitchFamily="65" charset="-122"/>
                <a:ea typeface="微软雅黑" panose="020B0503020204020204" pitchFamily="34" charset="-122"/>
              </a:rPr>
              <a:t>=</a:t>
            </a:r>
            <a:r>
              <a:rPr lang="zh-CN" altLang="en-US" sz="2410" b="1" i="1" kern="0" dirty="0">
                <a:solidFill>
                  <a:srgbClr val="000000"/>
                </a:solidFill>
                <a:latin typeface="Times New Roman" panose="02020603050405020304" pitchFamily="65" charset="-122"/>
                <a:ea typeface="微软雅黑" panose="020B0503020204020204" pitchFamily="34" charset="-122"/>
              </a:rPr>
              <a:t>p</a:t>
            </a:r>
            <a:r>
              <a:rPr lang="zh-CN" altLang="en-US" sz="1815" b="1" kern="0" baseline="-15000" dirty="0">
                <a:solidFill>
                  <a:srgbClr val="000000"/>
                </a:solidFill>
                <a:latin typeface="Times New Roman" panose="02020603050405020304" pitchFamily="65" charset="-122"/>
                <a:ea typeface="微软雅黑" panose="020B0503020204020204" pitchFamily="34" charset="-122"/>
              </a:rPr>
              <a:t>2</a:t>
            </a:r>
            <a:r>
              <a:rPr lang="zh-CN" altLang="en-US" sz="2410" b="1" kern="0" dirty="0">
                <a:solidFill>
                  <a:srgbClr val="000000"/>
                </a:solidFill>
                <a:latin typeface="Times New Roman" panose="02020603050405020304" pitchFamily="65" charset="-122"/>
                <a:ea typeface="微软雅黑" panose="020B0503020204020204" pitchFamily="34" charset="-122"/>
              </a:rPr>
              <a:t>-</a:t>
            </a:r>
            <a:r>
              <a:rPr lang="zh-CN" altLang="en-US" sz="2410" b="1" i="1" kern="0" dirty="0">
                <a:solidFill>
                  <a:srgbClr val="000000"/>
                </a:solidFill>
                <a:latin typeface="Times New Roman" panose="02020603050405020304" pitchFamily="65" charset="-122"/>
                <a:ea typeface="微软雅黑" panose="020B0503020204020204" pitchFamily="34" charset="-122"/>
              </a:rPr>
              <a:t>p</a:t>
            </a:r>
            <a:r>
              <a:rPr lang="zh-CN" altLang="en-US" sz="1815" b="1" kern="0" baseline="-15000" dirty="0">
                <a:solidFill>
                  <a:srgbClr val="000000"/>
                </a:solidFill>
                <a:latin typeface="Times New Roman" panose="02020603050405020304" pitchFamily="65" charset="-122"/>
                <a:ea typeface="微软雅黑" panose="020B0503020204020204" pitchFamily="34" charset="-122"/>
              </a:rPr>
              <a:t>1</a:t>
            </a:r>
            <a:r>
              <a:rPr lang="zh-CN" altLang="en-US" sz="2410" b="1" kern="0" dirty="0">
                <a:solidFill>
                  <a:srgbClr val="000000"/>
                </a:solidFill>
                <a:latin typeface="Times New Roman" panose="02020603050405020304" pitchFamily="65" charset="-122"/>
                <a:ea typeface="微软雅黑" panose="020B0503020204020204" pitchFamily="34" charset="-122"/>
              </a:rPr>
              <a:t>。</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若初、末动量在同一直线上,规定正方向后就可以转化为代数运算,如图1、2所示(规</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定向右为正方向)。</a:t>
            </a:r>
            <a:endParaRPr lang="zh-CN" altLang="en-US" dirty="0"/>
          </a:p>
          <a:p>
            <a:pPr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若初、末动量不在同一直线上,用矢量合成来计算,遵循平行四边形定则或三角形定则</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其方向与速度的变化量方向相同</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如图</a:t>
            </a:r>
            <a:r>
              <a:rPr lang="en-US" altLang="zh-CN" sz="2410"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所示。</a:t>
            </a:r>
          </a:p>
        </p:txBody>
      </p:sp>
      <p:pic>
        <p:nvPicPr>
          <p:cNvPr id="3" name="图片 3" descr="textimage0.jpeg">
            <a:extLst>
              <a:ext uri="{FF2B5EF4-FFF2-40B4-BE49-F238E27FC236}">
                <a16:creationId xmlns:a16="http://schemas.microsoft.com/office/drawing/2014/main" id="{AE25F459-4480-4FAA-A6CA-77B10A08F84A}"/>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984134" y="4556666"/>
            <a:ext cx="1314450" cy="1524000"/>
          </a:xfrm>
          <a:prstGeom prst="rect">
            <a:avLst/>
          </a:prstGeom>
        </p:spPr>
      </p:pic>
      <p:pic>
        <p:nvPicPr>
          <p:cNvPr id="4" name="图片 4" descr="textimage1.jpeg">
            <a:extLst>
              <a:ext uri="{FF2B5EF4-FFF2-40B4-BE49-F238E27FC236}">
                <a16:creationId xmlns:a16="http://schemas.microsoft.com/office/drawing/2014/main" id="{3DD730E4-D552-4E17-BCC9-F5CBFB709D92}"/>
              </a:ext>
            </a:extLst>
          </p:cNvPr>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28356" y="4356373"/>
            <a:ext cx="1943179" cy="1924584"/>
          </a:xfrm>
          <a:prstGeom prst="rect">
            <a:avLst/>
          </a:prstGeom>
        </p:spPr>
      </p:pic>
      <p:pic>
        <p:nvPicPr>
          <p:cNvPr id="5" name="图片 5" descr="textimage2.jpeg">
            <a:extLst>
              <a:ext uri="{FF2B5EF4-FFF2-40B4-BE49-F238E27FC236}">
                <a16:creationId xmlns:a16="http://schemas.microsoft.com/office/drawing/2014/main" id="{AA401305-AC4B-49F9-92C3-5560C6117216}"/>
              </a:ext>
            </a:extLst>
          </p:cNvPr>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901309" y="4547141"/>
            <a:ext cx="1343025" cy="1543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69723"/>
            <a:ext cx="11831400" cy="3322320"/>
          </a:xfrm>
          <a:prstGeom prst="rect">
            <a:avLst/>
          </a:prstGeom>
          <a:noFill/>
        </p:spPr>
        <p:txBody>
          <a:bodyPr wrap="square" lIns="0" tIns="0" rIns="0" bIns="0" rtlCol="0">
            <a:spAutoFit/>
          </a:bodyPr>
          <a:lstStyle/>
          <a:p>
            <a:pPr marL="0" indent="0" eaLnBrk="0" latinLnBrk="1" hangingPunct="0">
              <a:lnSpc>
                <a:spcPct val="150000"/>
              </a:lnSpc>
              <a:spcBef>
                <a:spcPts val="181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四、冲量的特点</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1.矢量性:</a:t>
            </a:r>
            <a:r>
              <a:rPr lang="zh-CN" altLang="en-US" sz="2410" kern="0" dirty="0">
                <a:solidFill>
                  <a:srgbClr val="000000"/>
                </a:solidFill>
                <a:latin typeface="Times New Roman" panose="02020603050405020304" pitchFamily="65" charset="-122"/>
                <a:ea typeface="华文细黑" panose="02010600040101010101" pitchFamily="65" charset="-122"/>
              </a:rPr>
              <a:t>只有在作用时间内力的方向不变时冲量的方向才和力的方向一致,恒力冲量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的方向与力的方向相同。</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2.过程量:</a:t>
            </a:r>
            <a:r>
              <a:rPr lang="zh-CN" altLang="en-US" sz="2410" kern="0" dirty="0">
                <a:solidFill>
                  <a:srgbClr val="000000"/>
                </a:solidFill>
                <a:latin typeface="Times New Roman" panose="02020603050405020304" pitchFamily="65" charset="-122"/>
                <a:ea typeface="华文细黑" panose="02010600040101010101" pitchFamily="65" charset="-122"/>
              </a:rPr>
              <a:t>冲量是反映力的作用对时间的累积效应的物理量。</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绝对性:因为力和时间都与参考系的选择无关,所以冲量也与参考系的选择无关。</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作用力与反作用力具有同时性,所以</a:t>
            </a:r>
            <a:r>
              <a:rPr lang="zh-CN" altLang="en-US" sz="2410" u="sng" kern="0" dirty="0">
                <a:solidFill>
                  <a:srgbClr val="000000"/>
                </a:solidFill>
                <a:latin typeface="Times New Roman" panose="02020603050405020304" pitchFamily="65" charset="-122"/>
                <a:ea typeface="华文细黑" panose="02010600040101010101" pitchFamily="65" charset="-122"/>
              </a:rPr>
              <a:t>作用力和反作用力的冲量的矢量和一定为0</a:t>
            </a:r>
            <a:r>
              <a:rPr lang="zh-CN" altLang="en-US" sz="2410" kern="0" dirty="0">
                <a:solidFill>
                  <a:srgbClr val="000000"/>
                </a:solidFill>
                <a:latin typeface="Times New Roman" panose="02020603050405020304" pitchFamily="65" charset="-122"/>
                <a:ea typeface="华文细黑" panose="02010600040101010101" pitchFamily="65" charset="-122"/>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5616094"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a:t>
            </a:r>
            <a:r>
              <a:rPr lang="zh-CN" altLang="en-US" sz="2410" kern="0" dirty="0">
                <a:solidFill>
                  <a:srgbClr val="DE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华文细黑" panose="02010600040101010101" pitchFamily="65" charset="-122"/>
                <a:ea typeface="华文细黑" panose="02010600040101010101" pitchFamily="65" charset="-122"/>
              </a:rPr>
              <a:t>冲量的四种计算方法</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640301619"/>
              </p:ext>
            </p:extLst>
          </p:nvPr>
        </p:nvGraphicFramePr>
        <p:xfrm>
          <a:off x="971526" y="1200106"/>
          <a:ext cx="10458536" cy="3018792"/>
        </p:xfrm>
        <a:graphic>
          <a:graphicData uri="http://schemas.openxmlformats.org/drawingml/2006/table">
            <a:tbl>
              <a:tblPr/>
              <a:tblGrid>
                <a:gridCol w="1806234">
                  <a:extLst>
                    <a:ext uri="{9D8B030D-6E8A-4147-A177-3AD203B41FA5}">
                      <a16:colId xmlns:a16="http://schemas.microsoft.com/office/drawing/2014/main" val="20000"/>
                    </a:ext>
                  </a:extLst>
                </a:gridCol>
                <a:gridCol w="8652302">
                  <a:extLst>
                    <a:ext uri="{9D8B030D-6E8A-4147-A177-3AD203B41FA5}">
                      <a16:colId xmlns:a16="http://schemas.microsoft.com/office/drawing/2014/main" val="20001"/>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公式法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此方法仅适用于求恒力的冲量,无须考虑物体的运动状态</a:t>
                      </a:r>
                    </a:p>
                  </a:txBody>
                  <a:tcPr marL="45720" marR="45720"/>
                </a:tc>
                <a:extLst>
                  <a:ext uri="{0D108BD9-81ED-4DB2-BD59-A6C34878D82A}">
                    <a16:rowId xmlns:a16="http://schemas.microsoft.com/office/drawing/2014/main" val="10000"/>
                  </a:ext>
                </a:extLst>
              </a:tr>
              <a:tr h="15935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图像法</a:t>
                      </a:r>
                    </a:p>
                  </a:txBody>
                  <a:tcPr marL="45720" marR="45720"/>
                </a:tc>
                <a:tc>
                  <a:txBody>
                    <a:bodyPr/>
                    <a:lstStyle/>
                    <a:p>
                      <a:pPr eaLnBrk="0" latinLnBrk="1" hangingPunct="0">
                        <a:lnSpc>
                          <a:spcPct val="150000"/>
                        </a:lnSpc>
                        <a:spcBef>
                          <a:spcPts val="0"/>
                        </a:spcBef>
                      </a:pPr>
                      <a:r>
                        <a:rPr lang="zh-CN" altLang="en-US" sz="2010" i="1" u="sng" kern="0" dirty="0">
                          <a:solidFill>
                            <a:srgbClr val="000000"/>
                          </a:solidFill>
                          <a:latin typeface="Times New Roman" panose="02020603050405020304" pitchFamily="65" charset="-122"/>
                          <a:ea typeface="华文细黑" panose="02010600040101010101" pitchFamily="65" charset="-122"/>
                        </a:rPr>
                        <a:t>F-t</a:t>
                      </a:r>
                      <a:r>
                        <a:rPr lang="zh-CN" altLang="en-US" sz="2010" u="sng" kern="0" dirty="0">
                          <a:solidFill>
                            <a:srgbClr val="000000"/>
                          </a:solidFill>
                          <a:latin typeface="Times New Roman" panose="02020603050405020304" pitchFamily="65" charset="-122"/>
                          <a:ea typeface="华文细黑" panose="02010600040101010101" pitchFamily="65" charset="-122"/>
                        </a:rPr>
                        <a:t>图线与t轴所围的“面积”表示冲量</a:t>
                      </a:r>
                      <a:r>
                        <a:rPr lang="zh-CN" altLang="en-US" sz="2010" kern="0" dirty="0">
                          <a:solidFill>
                            <a:srgbClr val="000000"/>
                          </a:solidFill>
                          <a:latin typeface="Times New Roman" panose="02020603050405020304" pitchFamily="65" charset="-122"/>
                          <a:ea typeface="华文细黑" panose="02010600040101010101" pitchFamily="65" charset="-122"/>
                        </a:rPr>
                        <a:t>,此法既可以计算恒力的冲量,也可以计算变力的冲量</a:t>
                      </a:r>
                    </a:p>
                  </a:txBody>
                  <a:tcPr marL="45720" marR="45720"/>
                </a:tc>
                <a:extLst>
                  <a:ext uri="{0D108BD9-81ED-4DB2-BD59-A6C34878D82A}">
                    <a16:rowId xmlns:a16="http://schemas.microsoft.com/office/drawing/2014/main" val="10001"/>
                  </a:ext>
                </a:extLst>
              </a:tr>
              <a:tr h="253433">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平均值法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若方向不变的变力大小随时间均匀变化,即力为时间的一次函数,则力F在某段时间</a:t>
                      </a:r>
                      <a:r>
                        <a:rPr lang="zh-CN" altLang="en-US" sz="2010" i="1" kern="0" dirty="0">
                          <a:solidFill>
                            <a:srgbClr val="000000"/>
                          </a:solidFill>
                          <a:latin typeface="Times New Roman" panose="02020603050405020304" pitchFamily="65" charset="-122"/>
                          <a:ea typeface="华文细黑" panose="02010600040101010101" pitchFamily="65" charset="-122"/>
                        </a:rPr>
                        <a:t>Δ</a:t>
                      </a:r>
                      <a:r>
                        <a:rPr lang="zh-CN" altLang="en-US" sz="2010" kern="0" dirty="0">
                          <a:solidFill>
                            <a:srgbClr val="000000"/>
                          </a:solidFill>
                          <a:latin typeface="Times New Roman" panose="02020603050405020304" pitchFamily="65" charset="-122"/>
                          <a:ea typeface="华文细黑" panose="02010600040101010101" pitchFamily="65" charset="-122"/>
                        </a:rPr>
                        <a:t>t内的冲量</a:t>
                      </a:r>
                      <a:r>
                        <a:rPr lang="zh-CN" altLang="en-US" sz="2010" i="1" kern="0" dirty="0">
                          <a:solidFill>
                            <a:srgbClr val="000000"/>
                          </a:solidFill>
                          <a:latin typeface="Times New Roman" panose="02020603050405020304" pitchFamily="65" charset="-122"/>
                          <a:ea typeface="华文细黑" panose="02010600040101010101" pitchFamily="65" charset="-122"/>
                        </a:rPr>
                        <a:t>I</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250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Δt</a:t>
                      </a:r>
                    </a:p>
                  </a:txBody>
                  <a:tcPr marL="45720" marR="45720"/>
                </a:tc>
                <a:extLst>
                  <a:ext uri="{0D108BD9-81ED-4DB2-BD59-A6C34878D82A}">
                    <a16:rowId xmlns:a16="http://schemas.microsoft.com/office/drawing/2014/main" val="10002"/>
                  </a:ext>
                </a:extLst>
              </a:tr>
              <a:tr h="15935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动量定理法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根据物体动量的变化量,由</a:t>
                      </a:r>
                      <a:r>
                        <a:rPr lang="zh-CN" altLang="en-US" sz="2010" i="1" kern="0" dirty="0">
                          <a:solidFill>
                            <a:srgbClr val="000000"/>
                          </a:solidFill>
                          <a:latin typeface="Times New Roman" panose="02020603050405020304" pitchFamily="65" charset="-122"/>
                          <a:ea typeface="华文细黑" panose="02010600040101010101" pitchFamily="65" charset="-122"/>
                        </a:rPr>
                        <a:t>I</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Δp</a:t>
                      </a:r>
                      <a:r>
                        <a:rPr lang="zh-CN" altLang="en-US" sz="2010" kern="0" dirty="0">
                          <a:solidFill>
                            <a:srgbClr val="000000"/>
                          </a:solidFill>
                          <a:latin typeface="Times New Roman" panose="02020603050405020304" pitchFamily="65" charset="-122"/>
                          <a:ea typeface="华文细黑" panose="02010600040101010101" pitchFamily="65" charset="-122"/>
                        </a:rPr>
                        <a:t>求冲量,多用于求变力的冲量</a:t>
                      </a:r>
                    </a:p>
                  </a:txBody>
                  <a:tcPr marL="45720" marR="45720"/>
                </a:tc>
                <a:extLst>
                  <a:ext uri="{0D108BD9-81ED-4DB2-BD59-A6C34878D82A}">
                    <a16:rowId xmlns:a16="http://schemas.microsoft.com/office/drawing/2014/main" val="10003"/>
                  </a:ext>
                </a:extLst>
              </a:tr>
            </a:tbl>
          </a:graphicData>
        </a:graphic>
      </p:graphicFrame>
      <p:graphicFrame>
        <p:nvGraphicFramePr>
          <p:cNvPr id="153601" name="Object 1"/>
          <p:cNvGraphicFramePr>
            <a:graphicFrameLocks noChangeAspect="1"/>
          </p:cNvGraphicFramePr>
          <p:nvPr>
            <p:extLst>
              <p:ext uri="{D42A27DB-BD31-4B8C-83A1-F6EECF244321}">
                <p14:modId xmlns:p14="http://schemas.microsoft.com/office/powerpoint/2010/main" val="773020112"/>
              </p:ext>
            </p:extLst>
          </p:nvPr>
        </p:nvGraphicFramePr>
        <p:xfrm>
          <a:off x="4867368" y="3191816"/>
          <a:ext cx="647700" cy="552450"/>
        </p:xfrm>
        <a:graphic>
          <a:graphicData uri="http://schemas.openxmlformats.org/presentationml/2006/ole">
            <mc:AlternateContent xmlns:mc="http://schemas.openxmlformats.org/markup-compatibility/2006">
              <mc:Choice xmlns:v="urn:schemas-microsoft-com:vml" Requires="v">
                <p:oleObj spid="_x0000_s2065" name="Equation" r:id="rId4" imgW="17068800" imgH="14630400" progId="">
                  <p:embed/>
                </p:oleObj>
              </mc:Choice>
              <mc:Fallback>
                <p:oleObj name="Equation" r:id="rId4" imgW="17068800" imgH="14630400" progId="">
                  <p:embed/>
                  <p:pic>
                    <p:nvPicPr>
                      <p:cNvPr id="0" name="图片 2048"/>
                      <p:cNvPicPr>
                        <a:picLocks noChangeAspect="1"/>
                      </p:cNvPicPr>
                      <p:nvPr/>
                    </p:nvPicPr>
                    <p:blipFill>
                      <a:blip r:embed="rId5"/>
                      <a:stretch>
                        <a:fillRect/>
                      </a:stretch>
                    </p:blipFill>
                    <p:spPr>
                      <a:xfrm>
                        <a:off x="4867368" y="3191816"/>
                        <a:ext cx="647700" cy="552450"/>
                      </a:xfrm>
                      <a:prstGeom prst="rect">
                        <a:avLst/>
                      </a:prstGeom>
                      <a:noFill/>
                      <a:ln w="9525">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304726" cy="5908797"/>
          </a:xfrm>
          <a:prstGeom prst="rect">
            <a:avLst/>
          </a:prstGeom>
          <a:noFill/>
        </p:spPr>
        <p:txBody>
          <a:bodyPr wrap="square" lIns="0" tIns="0" rIns="0" bIns="0" rtlCol="0">
            <a:spAutoFit/>
          </a:bodyPr>
          <a:lstStyle/>
          <a:p>
            <a:pPr marL="0" indent="0" eaLnBrk="0" latinLnBrk="1" hangingPunct="0">
              <a:lnSpc>
                <a:spcPct val="125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动量定理的理解及应用</a:t>
            </a:r>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一、动量定理及其理解</a:t>
            </a:r>
            <a:endParaRPr lang="zh-CN" altLang="en-US" b="1"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1.动量定理</a:t>
            </a:r>
            <a:endParaRPr lang="zh-CN" altLang="en-US" b="1" dirty="0"/>
          </a:p>
          <a:p>
            <a:pPr marL="0" indent="0" eaLnBrk="0" latinLnBrk="1" hangingPunct="0">
              <a:lnSpc>
                <a:spcPct val="125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(1)内容:物体在一个过程中所受合力的冲量等于它在这个过程始末的动量变化量。</a:t>
            </a:r>
            <a:endParaRPr lang="zh-CN" altLang="en-US" dirty="0"/>
          </a:p>
          <a:p>
            <a:pPr marL="0" indent="0" eaLnBrk="0" latinLnBrk="1" hangingPunct="0">
              <a:lnSpc>
                <a:spcPct val="125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(2)表达式:</a:t>
            </a:r>
            <a:r>
              <a:rPr lang="zh-CN" altLang="en-US" sz="2410" i="1" u="sng" kern="0" dirty="0">
                <a:solidFill>
                  <a:srgbClr val="000000"/>
                </a:solidFill>
                <a:latin typeface="Times New Roman" panose="02020603050405020304" pitchFamily="65" charset="-122"/>
                <a:ea typeface="华文细黑" panose="02010600040101010101" pitchFamily="65" charset="-122"/>
              </a:rPr>
              <a:t>I</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F</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t</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t</a:t>
            </a:r>
            <a:r>
              <a:rPr lang="zh-CN" altLang="en-US" sz="2410" u="sng" kern="0" dirty="0">
                <a:solidFill>
                  <a:srgbClr val="000000"/>
                </a:solidFill>
                <a:latin typeface="Times New Roman" panose="02020603050405020304" pitchFamily="65" charset="-122"/>
                <a:ea typeface="华文细黑" panose="02010600040101010101" pitchFamily="65" charset="-122"/>
              </a:rPr>
              <a:t>)=Δ</a:t>
            </a:r>
            <a:r>
              <a:rPr lang="zh-CN" altLang="en-US" sz="2410" i="1" u="sng" kern="0" dirty="0">
                <a:solidFill>
                  <a:srgbClr val="000000"/>
                </a:solidFill>
                <a:latin typeface="Times New Roman" panose="02020603050405020304" pitchFamily="65" charset="-122"/>
                <a:ea typeface="华文细黑" panose="02010600040101010101" pitchFamily="65" charset="-122"/>
              </a:rPr>
              <a:t>p</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p</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2.对动量定理的理解</a:t>
            </a:r>
            <a:endParaRPr lang="zh-CN" altLang="en-US" b="1" dirty="0"/>
          </a:p>
          <a:p>
            <a:pPr marL="0" indent="0" eaLnBrk="0" latinLnBrk="1" hangingPunct="0">
              <a:lnSpc>
                <a:spcPct val="125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是矢量式,两边不仅大小相等,而且方向相同。式中</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是物体所受的合力</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的冲量。</a:t>
            </a:r>
            <a:endParaRPr lang="zh-CN" altLang="en-US" dirty="0"/>
          </a:p>
          <a:p>
            <a:pPr marL="0" indent="0" eaLnBrk="0" latinLnBrk="1" hangingPunct="0">
              <a:lnSpc>
                <a:spcPct val="125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除了表明两边大小、方向的关系外,还说明了两边的因果关系,即合力的冲</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量是动量变化的原因。</a:t>
            </a:r>
            <a:endParaRPr lang="zh-CN" altLang="en-US" dirty="0">
              <a:solidFill>
                <a:prstClr val="black"/>
              </a:solidFill>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(3)由</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,得</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24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,即物体所受的合力等于物体动量的变化率。</a:t>
            </a:r>
            <a:endParaRPr lang="zh-CN" altLang="en-US" dirty="0">
              <a:solidFill>
                <a:prstClr val="black"/>
              </a:solidFill>
            </a:endParaRPr>
          </a:p>
          <a:p>
            <a:pPr marL="0" indent="0" eaLnBrk="0" latinLnBrk="1" hangingPunct="0">
              <a:lnSpc>
                <a:spcPct val="125000"/>
              </a:lnSpc>
              <a:spcBef>
                <a:spcPts val="145"/>
              </a:spcBef>
              <a:buNone/>
            </a:pPr>
            <a:endParaRPr lang="zh-CN" altLang="en-US" dirty="0"/>
          </a:p>
        </p:txBody>
      </p:sp>
      <p:graphicFrame>
        <p:nvGraphicFramePr>
          <p:cNvPr id="3" name="对象 2">
            <a:extLst>
              <a:ext uri="{FF2B5EF4-FFF2-40B4-BE49-F238E27FC236}">
                <a16:creationId xmlns:a16="http://schemas.microsoft.com/office/drawing/2014/main" id="{100BF95A-9389-4FE8-A583-B6B7B7C5807A}"/>
              </a:ext>
            </a:extLst>
          </p:cNvPr>
          <p:cNvGraphicFramePr>
            <a:graphicFrameLocks noChangeAspect="1"/>
          </p:cNvGraphicFramePr>
          <p:nvPr>
            <p:extLst>
              <p:ext uri="{D42A27DB-BD31-4B8C-83A1-F6EECF244321}">
                <p14:modId xmlns:p14="http://schemas.microsoft.com/office/powerpoint/2010/main" val="3385546781"/>
              </p:ext>
            </p:extLst>
          </p:nvPr>
        </p:nvGraphicFramePr>
        <p:xfrm>
          <a:off x="2977678" y="5211317"/>
          <a:ext cx="704850" cy="657224"/>
        </p:xfrm>
        <a:graphic>
          <a:graphicData uri="http://schemas.openxmlformats.org/presentationml/2006/ole">
            <mc:AlternateContent xmlns:mc="http://schemas.openxmlformats.org/markup-compatibility/2006">
              <mc:Choice xmlns:v="urn:schemas-microsoft-com:vml" Requires="v">
                <p:oleObj spid="_x0000_s67606" name="Equation" r:id="rId4" imgW="18592800" imgH="17373600" progId="">
                  <p:embed/>
                </p:oleObj>
              </mc:Choice>
              <mc:Fallback>
                <p:oleObj name="Equation" r:id="rId4" imgW="18592800" imgH="17373600" progId="">
                  <p:embed/>
                  <p:pic>
                    <p:nvPicPr>
                      <p:cNvPr id="4" name="对象 3"/>
                      <p:cNvPicPr>
                        <a:picLocks noChangeAspect="1"/>
                      </p:cNvPicPr>
                      <p:nvPr/>
                    </p:nvPicPr>
                    <p:blipFill>
                      <a:blip r:embed="rId5"/>
                      <a:stretch>
                        <a:fillRect/>
                      </a:stretch>
                    </p:blipFill>
                    <p:spPr>
                      <a:xfrm>
                        <a:off x="2977678" y="5211317"/>
                        <a:ext cx="704850" cy="657224"/>
                      </a:xfrm>
                      <a:prstGeom prst="rect">
                        <a:avLst/>
                      </a:prstGeom>
                      <a:noFill/>
                      <a:ln w="9525">
                        <a:noFill/>
                      </a:ln>
                    </p:spPr>
                  </p:pic>
                </p:oleObj>
              </mc:Fallback>
            </mc:AlternateContent>
          </a:graphicData>
        </a:graphic>
      </p:graphicFrame>
      <p:graphicFrame>
        <p:nvGraphicFramePr>
          <p:cNvPr id="4" name="对象 3">
            <a:extLst>
              <a:ext uri="{FF2B5EF4-FFF2-40B4-BE49-F238E27FC236}">
                <a16:creationId xmlns:a16="http://schemas.microsoft.com/office/drawing/2014/main" id="{D87DAC00-3995-4779-AF5E-456AAC3D1EAC}"/>
              </a:ext>
            </a:extLst>
          </p:cNvPr>
          <p:cNvGraphicFramePr>
            <a:graphicFrameLocks noChangeAspect="1"/>
          </p:cNvGraphicFramePr>
          <p:nvPr>
            <p:extLst>
              <p:ext uri="{D42A27DB-BD31-4B8C-83A1-F6EECF244321}">
                <p14:modId xmlns:p14="http://schemas.microsoft.com/office/powerpoint/2010/main" val="171751304"/>
              </p:ext>
            </p:extLst>
          </p:nvPr>
        </p:nvGraphicFramePr>
        <p:xfrm>
          <a:off x="3855101" y="5211317"/>
          <a:ext cx="390524" cy="657224"/>
        </p:xfrm>
        <a:graphic>
          <a:graphicData uri="http://schemas.openxmlformats.org/presentationml/2006/ole">
            <mc:AlternateContent xmlns:mc="http://schemas.openxmlformats.org/markup-compatibility/2006">
              <mc:Choice xmlns:v="urn:schemas-microsoft-com:vml" Requires="v">
                <p:oleObj spid="_x0000_s67607" name="Equation" r:id="rId6" imgW="10363200" imgH="17373600" progId="">
                  <p:embed/>
                </p:oleObj>
              </mc:Choice>
              <mc:Fallback>
                <p:oleObj name="Equation" r:id="rId6" imgW="10363200" imgH="17373600" progId="">
                  <p:embed/>
                  <p:pic>
                    <p:nvPicPr>
                      <p:cNvPr id="5" name="对象 4"/>
                      <p:cNvPicPr>
                        <a:picLocks noChangeAspect="1"/>
                      </p:cNvPicPr>
                      <p:nvPr/>
                    </p:nvPicPr>
                    <p:blipFill>
                      <a:blip r:embed="rId7"/>
                      <a:stretch>
                        <a:fillRect/>
                      </a:stretch>
                    </p:blipFill>
                    <p:spPr>
                      <a:xfrm>
                        <a:off x="3855101" y="5211317"/>
                        <a:ext cx="390524" cy="657224"/>
                      </a:xfrm>
                      <a:prstGeom prst="rect">
                        <a:avLst/>
                      </a:prstGeom>
                      <a:noFill/>
                      <a:ln w="9525">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539949"/>
            <a:ext cx="10944686" cy="2748316"/>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二、应用动量定理解释生活现象</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当物体的动量变化量Δ</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一定时,力的作用时间Δ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越短,力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就越大;力的作用时间Δ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越长,力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就越小。</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当作用力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一定时,力的作用时间Δ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越长,动量变化量Δ</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越大;力的作用时间Δ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越短,动量变化量Δ</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越小。</a:t>
            </a:r>
            <a:endParaRPr lang="zh-CN" altLang="en-US" dirty="0"/>
          </a:p>
        </p:txBody>
      </p:sp>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18.xml><?xml version="1.0" encoding="utf-8"?>
<CustomerInfo>
  <UserName>Administrator</UserName>
  <CompanyName>微软中国</CompanyName>
  <MachineID>WS103</MachineID>
  <ToolID>ljRTAAAAKGU=</ToolID>
  <Data><![CDATA[bGpSVEFBQUFLR1U9]]></Data>
</CustomerInfo>
</file>

<file path=customXml/item119.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20.xml><?xml version="1.0" encoding="utf-8"?>
<CustomerInfo>
  <UserName>Administrator</UserName>
  <CompanyName>微软中国</CompanyName>
  <MachineID>WS103</MachineID>
  <ToolID>ljRTAAAAKGU=</ToolID>
  <Data><![CDATA[bGpSVEFBQUFLR1U9]]></Data>
</CustomerInfo>
</file>

<file path=customXml/item121.xml><?xml version="1.0" encoding="utf-8"?>
<CustomerInfo>
  <UserName>Administrator</UserName>
  <CompanyName>微软中国</CompanyName>
  <MachineID>WS103</MachineID>
  <ToolID>ljRTAAAAKGU=</ToolID>
  <Data><![CDATA[bGpSVEFBQUFLR1U9]]></Data>
</CustomerInfo>
</file>

<file path=customXml/item122.xml><?xml version="1.0" encoding="utf-8"?>
<CustomerInfo>
  <UserName>Administrator</UserName>
  <CompanyName>微软中国</CompanyName>
  <MachineID>WS103</MachineID>
  <ToolID>ljRTAAAAKGU=</ToolID>
  <Data><![CDATA[bGpSVEFBQUFLR1U9]]></Data>
</CustomerInfo>
</file>

<file path=customXml/item123.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4B6F5B60-08EF-494A-907A-69A3ED8036CE}">
  <ds:schemaRefs/>
</ds:datastoreItem>
</file>

<file path=customXml/itemProps10.xml><?xml version="1.0" encoding="utf-8"?>
<ds:datastoreItem xmlns:ds="http://schemas.openxmlformats.org/officeDocument/2006/customXml" ds:itemID="{6C026FE8-CAC8-4B63-932F-8030E92B9837}">
  <ds:schemaRefs/>
</ds:datastoreItem>
</file>

<file path=customXml/itemProps100.xml><?xml version="1.0" encoding="utf-8"?>
<ds:datastoreItem xmlns:ds="http://schemas.openxmlformats.org/officeDocument/2006/customXml" ds:itemID="{2C4A1654-2E7D-4D6F-AF13-1F2D1A9EE59D}">
  <ds:schemaRefs/>
</ds:datastoreItem>
</file>

<file path=customXml/itemProps101.xml><?xml version="1.0" encoding="utf-8"?>
<ds:datastoreItem xmlns:ds="http://schemas.openxmlformats.org/officeDocument/2006/customXml" ds:itemID="{F1578FC7-F3E7-485F-815D-20601B5B408D}">
  <ds:schemaRefs/>
</ds:datastoreItem>
</file>

<file path=customXml/itemProps102.xml><?xml version="1.0" encoding="utf-8"?>
<ds:datastoreItem xmlns:ds="http://schemas.openxmlformats.org/officeDocument/2006/customXml" ds:itemID="{2A90EBC9-6A50-468E-BC6E-5E7930B5C6B3}">
  <ds:schemaRefs/>
</ds:datastoreItem>
</file>

<file path=customXml/itemProps103.xml><?xml version="1.0" encoding="utf-8"?>
<ds:datastoreItem xmlns:ds="http://schemas.openxmlformats.org/officeDocument/2006/customXml" ds:itemID="{41099906-AF73-4587-8A17-CD396D1EB9A8}">
  <ds:schemaRefs/>
</ds:datastoreItem>
</file>

<file path=customXml/itemProps104.xml><?xml version="1.0" encoding="utf-8"?>
<ds:datastoreItem xmlns:ds="http://schemas.openxmlformats.org/officeDocument/2006/customXml" ds:itemID="{1E68AC09-3B0E-4104-ADAB-775732C5E75D}">
  <ds:schemaRefs/>
</ds:datastoreItem>
</file>

<file path=customXml/itemProps105.xml><?xml version="1.0" encoding="utf-8"?>
<ds:datastoreItem xmlns:ds="http://schemas.openxmlformats.org/officeDocument/2006/customXml" ds:itemID="{02834201-F4F8-498D-B597-A56DA73ED03C}">
  <ds:schemaRefs/>
</ds:datastoreItem>
</file>

<file path=customXml/itemProps106.xml><?xml version="1.0" encoding="utf-8"?>
<ds:datastoreItem xmlns:ds="http://schemas.openxmlformats.org/officeDocument/2006/customXml" ds:itemID="{D612AA45-1376-4318-B7E2-3D92689F8878}">
  <ds:schemaRefs/>
</ds:datastoreItem>
</file>

<file path=customXml/itemProps107.xml><?xml version="1.0" encoding="utf-8"?>
<ds:datastoreItem xmlns:ds="http://schemas.openxmlformats.org/officeDocument/2006/customXml" ds:itemID="{1684C2CA-5926-4CF2-81FD-A935483F0BDF}">
  <ds:schemaRefs/>
</ds:datastoreItem>
</file>

<file path=customXml/itemProps108.xml><?xml version="1.0" encoding="utf-8"?>
<ds:datastoreItem xmlns:ds="http://schemas.openxmlformats.org/officeDocument/2006/customXml" ds:itemID="{824667B2-A320-40B2-91BA-E7C95834E147}">
  <ds:schemaRefs/>
</ds:datastoreItem>
</file>

<file path=customXml/itemProps109.xml><?xml version="1.0" encoding="utf-8"?>
<ds:datastoreItem xmlns:ds="http://schemas.openxmlformats.org/officeDocument/2006/customXml" ds:itemID="{6D83349D-50C9-466C-8961-C7C21CA81E8B}">
  <ds:schemaRefs/>
</ds:datastoreItem>
</file>

<file path=customXml/itemProps11.xml><?xml version="1.0" encoding="utf-8"?>
<ds:datastoreItem xmlns:ds="http://schemas.openxmlformats.org/officeDocument/2006/customXml" ds:itemID="{E5B33E68-6205-4FC5-AC25-636500DECB52}">
  <ds:schemaRefs/>
</ds:datastoreItem>
</file>

<file path=customXml/itemProps110.xml><?xml version="1.0" encoding="utf-8"?>
<ds:datastoreItem xmlns:ds="http://schemas.openxmlformats.org/officeDocument/2006/customXml" ds:itemID="{F3B7C456-2DFD-421E-A161-125694E997D7}">
  <ds:schemaRefs/>
</ds:datastoreItem>
</file>

<file path=customXml/itemProps111.xml><?xml version="1.0" encoding="utf-8"?>
<ds:datastoreItem xmlns:ds="http://schemas.openxmlformats.org/officeDocument/2006/customXml" ds:itemID="{19F652CE-0270-4966-A617-7D24D7D8BBB3}">
  <ds:schemaRefs/>
</ds:datastoreItem>
</file>

<file path=customXml/itemProps112.xml><?xml version="1.0" encoding="utf-8"?>
<ds:datastoreItem xmlns:ds="http://schemas.openxmlformats.org/officeDocument/2006/customXml" ds:itemID="{988E73B1-C44A-4F7B-A4CA-4C49319307DC}">
  <ds:schemaRefs/>
</ds:datastoreItem>
</file>

<file path=customXml/itemProps113.xml><?xml version="1.0" encoding="utf-8"?>
<ds:datastoreItem xmlns:ds="http://schemas.openxmlformats.org/officeDocument/2006/customXml" ds:itemID="{6608841A-C237-4B98-A31D-E0BF76A25425}">
  <ds:schemaRefs/>
</ds:datastoreItem>
</file>

<file path=customXml/itemProps114.xml><?xml version="1.0" encoding="utf-8"?>
<ds:datastoreItem xmlns:ds="http://schemas.openxmlformats.org/officeDocument/2006/customXml" ds:itemID="{8E4ED96A-14C9-4D4A-A4D7-45AACBFD2F0D}">
  <ds:schemaRefs/>
</ds:datastoreItem>
</file>

<file path=customXml/itemProps115.xml><?xml version="1.0" encoding="utf-8"?>
<ds:datastoreItem xmlns:ds="http://schemas.openxmlformats.org/officeDocument/2006/customXml" ds:itemID="{1EA54359-D055-42F9-B097-F24CDE403930}">
  <ds:schemaRefs/>
</ds:datastoreItem>
</file>

<file path=customXml/itemProps116.xml><?xml version="1.0" encoding="utf-8"?>
<ds:datastoreItem xmlns:ds="http://schemas.openxmlformats.org/officeDocument/2006/customXml" ds:itemID="{FA8545A4-AD79-49D2-9B13-0DEE1389783B}">
  <ds:schemaRefs/>
</ds:datastoreItem>
</file>

<file path=customXml/itemProps117.xml><?xml version="1.0" encoding="utf-8"?>
<ds:datastoreItem xmlns:ds="http://schemas.openxmlformats.org/officeDocument/2006/customXml" ds:itemID="{A2989926-DAA9-4B6C-9A89-068A297D71EA}">
  <ds:schemaRefs/>
</ds:datastoreItem>
</file>

<file path=customXml/itemProps118.xml><?xml version="1.0" encoding="utf-8"?>
<ds:datastoreItem xmlns:ds="http://schemas.openxmlformats.org/officeDocument/2006/customXml" ds:itemID="{23B887E3-B926-4CDD-BB77-E81EF4E25DF3}">
  <ds:schemaRefs/>
</ds:datastoreItem>
</file>

<file path=customXml/itemProps119.xml><?xml version="1.0" encoding="utf-8"?>
<ds:datastoreItem xmlns:ds="http://schemas.openxmlformats.org/officeDocument/2006/customXml" ds:itemID="{66A8320F-3CB5-48DD-9FD8-B068578697E5}">
  <ds:schemaRefs/>
</ds:datastoreItem>
</file>

<file path=customXml/itemProps12.xml><?xml version="1.0" encoding="utf-8"?>
<ds:datastoreItem xmlns:ds="http://schemas.openxmlformats.org/officeDocument/2006/customXml" ds:itemID="{EF1A39D6-555E-401C-98B6-8B6884F3CF86}">
  <ds:schemaRefs/>
</ds:datastoreItem>
</file>

<file path=customXml/itemProps120.xml><?xml version="1.0" encoding="utf-8"?>
<ds:datastoreItem xmlns:ds="http://schemas.openxmlformats.org/officeDocument/2006/customXml" ds:itemID="{4B034957-7BF4-4BDA-B280-655574283734}">
  <ds:schemaRefs/>
</ds:datastoreItem>
</file>

<file path=customXml/itemProps121.xml><?xml version="1.0" encoding="utf-8"?>
<ds:datastoreItem xmlns:ds="http://schemas.openxmlformats.org/officeDocument/2006/customXml" ds:itemID="{C956F65A-B918-4A81-8620-787DDD1771B3}">
  <ds:schemaRefs/>
</ds:datastoreItem>
</file>

<file path=customXml/itemProps122.xml><?xml version="1.0" encoding="utf-8"?>
<ds:datastoreItem xmlns:ds="http://schemas.openxmlformats.org/officeDocument/2006/customXml" ds:itemID="{A5877C22-1470-4CCC-B806-7AF7AA6D77B3}">
  <ds:schemaRefs/>
</ds:datastoreItem>
</file>

<file path=customXml/itemProps123.xml><?xml version="1.0" encoding="utf-8"?>
<ds:datastoreItem xmlns:ds="http://schemas.openxmlformats.org/officeDocument/2006/customXml" ds:itemID="{BAEE8AC5-89E0-4DD0-90AE-FC49F656F8B1}">
  <ds:schemaRefs/>
</ds:datastoreItem>
</file>

<file path=customXml/itemProps13.xml><?xml version="1.0" encoding="utf-8"?>
<ds:datastoreItem xmlns:ds="http://schemas.openxmlformats.org/officeDocument/2006/customXml" ds:itemID="{C2B61143-6D49-413D-81AA-9EA83B31C0EE}">
  <ds:schemaRefs/>
</ds:datastoreItem>
</file>

<file path=customXml/itemProps14.xml><?xml version="1.0" encoding="utf-8"?>
<ds:datastoreItem xmlns:ds="http://schemas.openxmlformats.org/officeDocument/2006/customXml" ds:itemID="{9E547E94-B69F-4311-91B5-BBB9A8280565}">
  <ds:schemaRefs/>
</ds:datastoreItem>
</file>

<file path=customXml/itemProps15.xml><?xml version="1.0" encoding="utf-8"?>
<ds:datastoreItem xmlns:ds="http://schemas.openxmlformats.org/officeDocument/2006/customXml" ds:itemID="{ECE6777C-3820-4B4D-A512-46A5845EA937}">
  <ds:schemaRefs/>
</ds:datastoreItem>
</file>

<file path=customXml/itemProps16.xml><?xml version="1.0" encoding="utf-8"?>
<ds:datastoreItem xmlns:ds="http://schemas.openxmlformats.org/officeDocument/2006/customXml" ds:itemID="{6750D72C-8FD1-43A8-8828-9932CE711F72}">
  <ds:schemaRefs/>
</ds:datastoreItem>
</file>

<file path=customXml/itemProps17.xml><?xml version="1.0" encoding="utf-8"?>
<ds:datastoreItem xmlns:ds="http://schemas.openxmlformats.org/officeDocument/2006/customXml" ds:itemID="{834D6A9B-A505-4AD3-8D8E-F417ED03A99D}">
  <ds:schemaRefs/>
</ds:datastoreItem>
</file>

<file path=customXml/itemProps18.xml><?xml version="1.0" encoding="utf-8"?>
<ds:datastoreItem xmlns:ds="http://schemas.openxmlformats.org/officeDocument/2006/customXml" ds:itemID="{32F0D480-B018-4FFF-8ED3-9F21BE7B13B4}">
  <ds:schemaRefs/>
</ds:datastoreItem>
</file>

<file path=customXml/itemProps19.xml><?xml version="1.0" encoding="utf-8"?>
<ds:datastoreItem xmlns:ds="http://schemas.openxmlformats.org/officeDocument/2006/customXml" ds:itemID="{6DA6DF54-34B2-4A8B-B1B7-05D566DE4687}">
  <ds:schemaRefs/>
</ds:datastoreItem>
</file>

<file path=customXml/itemProps2.xml><?xml version="1.0" encoding="utf-8"?>
<ds:datastoreItem xmlns:ds="http://schemas.openxmlformats.org/officeDocument/2006/customXml" ds:itemID="{157D4819-5698-4F78-9C4E-3C753D5AC2E1}">
  <ds:schemaRefs/>
</ds:datastoreItem>
</file>

<file path=customXml/itemProps20.xml><?xml version="1.0" encoding="utf-8"?>
<ds:datastoreItem xmlns:ds="http://schemas.openxmlformats.org/officeDocument/2006/customXml" ds:itemID="{2D95C7B5-B1A6-4826-8ECC-7D17B33BA7C2}">
  <ds:schemaRefs/>
</ds:datastoreItem>
</file>

<file path=customXml/itemProps21.xml><?xml version="1.0" encoding="utf-8"?>
<ds:datastoreItem xmlns:ds="http://schemas.openxmlformats.org/officeDocument/2006/customXml" ds:itemID="{F6F8D2CB-F926-43D3-848F-508559E1FBD3}">
  <ds:schemaRefs/>
</ds:datastoreItem>
</file>

<file path=customXml/itemProps22.xml><?xml version="1.0" encoding="utf-8"?>
<ds:datastoreItem xmlns:ds="http://schemas.openxmlformats.org/officeDocument/2006/customXml" ds:itemID="{AA9B4667-0972-4902-B0D4-B6BF065A64C9}">
  <ds:schemaRefs/>
</ds:datastoreItem>
</file>

<file path=customXml/itemProps23.xml><?xml version="1.0" encoding="utf-8"?>
<ds:datastoreItem xmlns:ds="http://schemas.openxmlformats.org/officeDocument/2006/customXml" ds:itemID="{EBE4909C-2FFF-4C56-AE9F-3F3E21CD897A}">
  <ds:schemaRefs/>
</ds:datastoreItem>
</file>

<file path=customXml/itemProps24.xml><?xml version="1.0" encoding="utf-8"?>
<ds:datastoreItem xmlns:ds="http://schemas.openxmlformats.org/officeDocument/2006/customXml" ds:itemID="{1FBA9484-A798-41EA-8083-F81C5EC86FFC}">
  <ds:schemaRefs/>
</ds:datastoreItem>
</file>

<file path=customXml/itemProps25.xml><?xml version="1.0" encoding="utf-8"?>
<ds:datastoreItem xmlns:ds="http://schemas.openxmlformats.org/officeDocument/2006/customXml" ds:itemID="{804E47BA-92BF-4579-8225-34FF4ECBB18F}">
  <ds:schemaRefs/>
</ds:datastoreItem>
</file>

<file path=customXml/itemProps26.xml><?xml version="1.0" encoding="utf-8"?>
<ds:datastoreItem xmlns:ds="http://schemas.openxmlformats.org/officeDocument/2006/customXml" ds:itemID="{3F0E0138-05CF-41A6-AB86-80BFD2952AE9}">
  <ds:schemaRefs/>
</ds:datastoreItem>
</file>

<file path=customXml/itemProps27.xml><?xml version="1.0" encoding="utf-8"?>
<ds:datastoreItem xmlns:ds="http://schemas.openxmlformats.org/officeDocument/2006/customXml" ds:itemID="{E83CEB8D-0A84-4D16-B011-E6470431424E}">
  <ds:schemaRefs/>
</ds:datastoreItem>
</file>

<file path=customXml/itemProps28.xml><?xml version="1.0" encoding="utf-8"?>
<ds:datastoreItem xmlns:ds="http://schemas.openxmlformats.org/officeDocument/2006/customXml" ds:itemID="{BDAEE495-843F-441F-B985-46943598B2DB}">
  <ds:schemaRefs/>
</ds:datastoreItem>
</file>

<file path=customXml/itemProps29.xml><?xml version="1.0" encoding="utf-8"?>
<ds:datastoreItem xmlns:ds="http://schemas.openxmlformats.org/officeDocument/2006/customXml" ds:itemID="{AD7D092A-A0CF-420F-A803-C2CA841F3D81}">
  <ds:schemaRefs/>
</ds:datastoreItem>
</file>

<file path=customXml/itemProps3.xml><?xml version="1.0" encoding="utf-8"?>
<ds:datastoreItem xmlns:ds="http://schemas.openxmlformats.org/officeDocument/2006/customXml" ds:itemID="{F99C11EA-4B9D-48E1-BA96-2A8D47EBAC7D}">
  <ds:schemaRefs/>
</ds:datastoreItem>
</file>

<file path=customXml/itemProps30.xml><?xml version="1.0" encoding="utf-8"?>
<ds:datastoreItem xmlns:ds="http://schemas.openxmlformats.org/officeDocument/2006/customXml" ds:itemID="{A0AA4B7A-4B71-43D8-8C64-2B4AB0BB6C9C}">
  <ds:schemaRefs/>
</ds:datastoreItem>
</file>

<file path=customXml/itemProps31.xml><?xml version="1.0" encoding="utf-8"?>
<ds:datastoreItem xmlns:ds="http://schemas.openxmlformats.org/officeDocument/2006/customXml" ds:itemID="{94E64F57-91AE-4562-AD30-AE10B20D5A65}">
  <ds:schemaRefs/>
</ds:datastoreItem>
</file>

<file path=customXml/itemProps32.xml><?xml version="1.0" encoding="utf-8"?>
<ds:datastoreItem xmlns:ds="http://schemas.openxmlformats.org/officeDocument/2006/customXml" ds:itemID="{4B4732A2-87FC-4D6B-88C9-CEE8D0E6E62F}">
  <ds:schemaRefs/>
</ds:datastoreItem>
</file>

<file path=customXml/itemProps33.xml><?xml version="1.0" encoding="utf-8"?>
<ds:datastoreItem xmlns:ds="http://schemas.openxmlformats.org/officeDocument/2006/customXml" ds:itemID="{80F6B6AA-CDF9-4703-8D93-986FC88F1388}">
  <ds:schemaRefs/>
</ds:datastoreItem>
</file>

<file path=customXml/itemProps34.xml><?xml version="1.0" encoding="utf-8"?>
<ds:datastoreItem xmlns:ds="http://schemas.openxmlformats.org/officeDocument/2006/customXml" ds:itemID="{5D3265B7-299F-4CCE-8957-D7081865636D}">
  <ds:schemaRefs/>
</ds:datastoreItem>
</file>

<file path=customXml/itemProps35.xml><?xml version="1.0" encoding="utf-8"?>
<ds:datastoreItem xmlns:ds="http://schemas.openxmlformats.org/officeDocument/2006/customXml" ds:itemID="{7BE36DA2-C935-412F-A1D8-4A93FFB34746}">
  <ds:schemaRefs/>
</ds:datastoreItem>
</file>

<file path=customXml/itemProps36.xml><?xml version="1.0" encoding="utf-8"?>
<ds:datastoreItem xmlns:ds="http://schemas.openxmlformats.org/officeDocument/2006/customXml" ds:itemID="{9C33071B-2A3C-4085-9FDF-C35FF4936713}">
  <ds:schemaRefs/>
</ds:datastoreItem>
</file>

<file path=customXml/itemProps37.xml><?xml version="1.0" encoding="utf-8"?>
<ds:datastoreItem xmlns:ds="http://schemas.openxmlformats.org/officeDocument/2006/customXml" ds:itemID="{58A0D109-13D6-4BFE-8F35-129E46D85C3E}">
  <ds:schemaRefs/>
</ds:datastoreItem>
</file>

<file path=customXml/itemProps38.xml><?xml version="1.0" encoding="utf-8"?>
<ds:datastoreItem xmlns:ds="http://schemas.openxmlformats.org/officeDocument/2006/customXml" ds:itemID="{4EC93FAF-FC80-4AAB-88FE-A7170B4111C9}">
  <ds:schemaRefs/>
</ds:datastoreItem>
</file>

<file path=customXml/itemProps39.xml><?xml version="1.0" encoding="utf-8"?>
<ds:datastoreItem xmlns:ds="http://schemas.openxmlformats.org/officeDocument/2006/customXml" ds:itemID="{6384945C-EB76-4F1D-85D8-F5E9349EFAF4}">
  <ds:schemaRefs/>
</ds:datastoreItem>
</file>

<file path=customXml/itemProps4.xml><?xml version="1.0" encoding="utf-8"?>
<ds:datastoreItem xmlns:ds="http://schemas.openxmlformats.org/officeDocument/2006/customXml" ds:itemID="{CF90925E-196B-44D2-A6C4-C677A84393CA}">
  <ds:schemaRefs/>
</ds:datastoreItem>
</file>

<file path=customXml/itemProps40.xml><?xml version="1.0" encoding="utf-8"?>
<ds:datastoreItem xmlns:ds="http://schemas.openxmlformats.org/officeDocument/2006/customXml" ds:itemID="{9973E8E5-4219-447F-83E7-EAD43E2A1724}">
  <ds:schemaRefs/>
</ds:datastoreItem>
</file>

<file path=customXml/itemProps41.xml><?xml version="1.0" encoding="utf-8"?>
<ds:datastoreItem xmlns:ds="http://schemas.openxmlformats.org/officeDocument/2006/customXml" ds:itemID="{340E0215-DD31-4E1A-A2BF-20534A0C7FE3}">
  <ds:schemaRefs/>
</ds:datastoreItem>
</file>

<file path=customXml/itemProps42.xml><?xml version="1.0" encoding="utf-8"?>
<ds:datastoreItem xmlns:ds="http://schemas.openxmlformats.org/officeDocument/2006/customXml" ds:itemID="{662018E2-9384-4737-9B5B-4D6C4D8B8C2D}">
  <ds:schemaRefs/>
</ds:datastoreItem>
</file>

<file path=customXml/itemProps43.xml><?xml version="1.0" encoding="utf-8"?>
<ds:datastoreItem xmlns:ds="http://schemas.openxmlformats.org/officeDocument/2006/customXml" ds:itemID="{747D4DC8-BA06-45D3-A12D-63342C63B097}">
  <ds:schemaRefs/>
</ds:datastoreItem>
</file>

<file path=customXml/itemProps44.xml><?xml version="1.0" encoding="utf-8"?>
<ds:datastoreItem xmlns:ds="http://schemas.openxmlformats.org/officeDocument/2006/customXml" ds:itemID="{051DF74A-7DFB-40FD-B66A-98CA524441C7}">
  <ds:schemaRefs/>
</ds:datastoreItem>
</file>

<file path=customXml/itemProps45.xml><?xml version="1.0" encoding="utf-8"?>
<ds:datastoreItem xmlns:ds="http://schemas.openxmlformats.org/officeDocument/2006/customXml" ds:itemID="{59E4182D-0BB6-4387-9E5D-80C1B3C62AB3}">
  <ds:schemaRefs/>
</ds:datastoreItem>
</file>

<file path=customXml/itemProps46.xml><?xml version="1.0" encoding="utf-8"?>
<ds:datastoreItem xmlns:ds="http://schemas.openxmlformats.org/officeDocument/2006/customXml" ds:itemID="{2F9E4098-96DF-4E08-B875-0443075EF528}">
  <ds:schemaRefs/>
</ds:datastoreItem>
</file>

<file path=customXml/itemProps47.xml><?xml version="1.0" encoding="utf-8"?>
<ds:datastoreItem xmlns:ds="http://schemas.openxmlformats.org/officeDocument/2006/customXml" ds:itemID="{E350E956-99FD-4216-B8A2-201B90F99764}">
  <ds:schemaRefs/>
</ds:datastoreItem>
</file>

<file path=customXml/itemProps48.xml><?xml version="1.0" encoding="utf-8"?>
<ds:datastoreItem xmlns:ds="http://schemas.openxmlformats.org/officeDocument/2006/customXml" ds:itemID="{C7D2298D-257D-4F4E-8050-E697D994C247}">
  <ds:schemaRefs/>
</ds:datastoreItem>
</file>

<file path=customXml/itemProps49.xml><?xml version="1.0" encoding="utf-8"?>
<ds:datastoreItem xmlns:ds="http://schemas.openxmlformats.org/officeDocument/2006/customXml" ds:itemID="{94D07A02-4420-41EE-AD16-ED963A2DF511}">
  <ds:schemaRefs/>
</ds:datastoreItem>
</file>

<file path=customXml/itemProps5.xml><?xml version="1.0" encoding="utf-8"?>
<ds:datastoreItem xmlns:ds="http://schemas.openxmlformats.org/officeDocument/2006/customXml" ds:itemID="{F3FC9797-6C9A-477E-999F-567B8968ABF7}">
  <ds:schemaRefs/>
</ds:datastoreItem>
</file>

<file path=customXml/itemProps50.xml><?xml version="1.0" encoding="utf-8"?>
<ds:datastoreItem xmlns:ds="http://schemas.openxmlformats.org/officeDocument/2006/customXml" ds:itemID="{296BEFCD-0D02-4992-8B46-118EB0BCA5C6}">
  <ds:schemaRefs/>
</ds:datastoreItem>
</file>

<file path=customXml/itemProps51.xml><?xml version="1.0" encoding="utf-8"?>
<ds:datastoreItem xmlns:ds="http://schemas.openxmlformats.org/officeDocument/2006/customXml" ds:itemID="{6CB73C4C-DB10-4B49-B977-5BD80E3BE61D}">
  <ds:schemaRefs/>
</ds:datastoreItem>
</file>

<file path=customXml/itemProps52.xml><?xml version="1.0" encoding="utf-8"?>
<ds:datastoreItem xmlns:ds="http://schemas.openxmlformats.org/officeDocument/2006/customXml" ds:itemID="{FF35EFC3-020B-4A4D-B15B-E643D5761E29}">
  <ds:schemaRefs/>
</ds:datastoreItem>
</file>

<file path=customXml/itemProps53.xml><?xml version="1.0" encoding="utf-8"?>
<ds:datastoreItem xmlns:ds="http://schemas.openxmlformats.org/officeDocument/2006/customXml" ds:itemID="{C69498E1-5DCC-432B-823B-0AC6FE881DA4}">
  <ds:schemaRefs/>
</ds:datastoreItem>
</file>

<file path=customXml/itemProps54.xml><?xml version="1.0" encoding="utf-8"?>
<ds:datastoreItem xmlns:ds="http://schemas.openxmlformats.org/officeDocument/2006/customXml" ds:itemID="{761EBE7F-9665-412F-BAD4-82AD6333229E}">
  <ds:schemaRefs/>
</ds:datastoreItem>
</file>

<file path=customXml/itemProps55.xml><?xml version="1.0" encoding="utf-8"?>
<ds:datastoreItem xmlns:ds="http://schemas.openxmlformats.org/officeDocument/2006/customXml" ds:itemID="{FBA98F2C-85EC-42D4-8254-25BCECE24788}">
  <ds:schemaRefs/>
</ds:datastoreItem>
</file>

<file path=customXml/itemProps56.xml><?xml version="1.0" encoding="utf-8"?>
<ds:datastoreItem xmlns:ds="http://schemas.openxmlformats.org/officeDocument/2006/customXml" ds:itemID="{D7D46AA4-53F9-4094-A693-4EE31C9A3355}">
  <ds:schemaRefs/>
</ds:datastoreItem>
</file>

<file path=customXml/itemProps57.xml><?xml version="1.0" encoding="utf-8"?>
<ds:datastoreItem xmlns:ds="http://schemas.openxmlformats.org/officeDocument/2006/customXml" ds:itemID="{2E17A7C8-DE56-4611-9861-65518AFCA6B0}">
  <ds:schemaRefs/>
</ds:datastoreItem>
</file>

<file path=customXml/itemProps58.xml><?xml version="1.0" encoding="utf-8"?>
<ds:datastoreItem xmlns:ds="http://schemas.openxmlformats.org/officeDocument/2006/customXml" ds:itemID="{00E50D57-6003-4B95-8540-E88E2CCB4A2A}">
  <ds:schemaRefs/>
</ds:datastoreItem>
</file>

<file path=customXml/itemProps59.xml><?xml version="1.0" encoding="utf-8"?>
<ds:datastoreItem xmlns:ds="http://schemas.openxmlformats.org/officeDocument/2006/customXml" ds:itemID="{A28DBCBD-C6F9-46E8-8617-B64A02D57D24}">
  <ds:schemaRefs/>
</ds:datastoreItem>
</file>

<file path=customXml/itemProps6.xml><?xml version="1.0" encoding="utf-8"?>
<ds:datastoreItem xmlns:ds="http://schemas.openxmlformats.org/officeDocument/2006/customXml" ds:itemID="{F7A274A3-3307-4F37-89DB-3DB6B7C2543F}">
  <ds:schemaRefs/>
</ds:datastoreItem>
</file>

<file path=customXml/itemProps60.xml><?xml version="1.0" encoding="utf-8"?>
<ds:datastoreItem xmlns:ds="http://schemas.openxmlformats.org/officeDocument/2006/customXml" ds:itemID="{B6496BF6-5E83-41B1-852A-1C80B0DA750D}">
  <ds:schemaRefs/>
</ds:datastoreItem>
</file>

<file path=customXml/itemProps61.xml><?xml version="1.0" encoding="utf-8"?>
<ds:datastoreItem xmlns:ds="http://schemas.openxmlformats.org/officeDocument/2006/customXml" ds:itemID="{FD5B1B8A-999C-4776-ABEF-FEBDC84C2615}">
  <ds:schemaRefs/>
</ds:datastoreItem>
</file>

<file path=customXml/itemProps62.xml><?xml version="1.0" encoding="utf-8"?>
<ds:datastoreItem xmlns:ds="http://schemas.openxmlformats.org/officeDocument/2006/customXml" ds:itemID="{B1DC4C05-B49F-421F-A24A-37D219D0BC68}">
  <ds:schemaRefs/>
</ds:datastoreItem>
</file>

<file path=customXml/itemProps63.xml><?xml version="1.0" encoding="utf-8"?>
<ds:datastoreItem xmlns:ds="http://schemas.openxmlformats.org/officeDocument/2006/customXml" ds:itemID="{7BD9D846-5B1F-4F77-A511-93102859CAE5}">
  <ds:schemaRefs/>
</ds:datastoreItem>
</file>

<file path=customXml/itemProps64.xml><?xml version="1.0" encoding="utf-8"?>
<ds:datastoreItem xmlns:ds="http://schemas.openxmlformats.org/officeDocument/2006/customXml" ds:itemID="{A488D769-E4AC-4100-BDB3-E9361452A32D}">
  <ds:schemaRefs/>
</ds:datastoreItem>
</file>

<file path=customXml/itemProps65.xml><?xml version="1.0" encoding="utf-8"?>
<ds:datastoreItem xmlns:ds="http://schemas.openxmlformats.org/officeDocument/2006/customXml" ds:itemID="{E8FE6C34-695E-41C4-98D9-DD6B15CBE818}">
  <ds:schemaRefs/>
</ds:datastoreItem>
</file>

<file path=customXml/itemProps66.xml><?xml version="1.0" encoding="utf-8"?>
<ds:datastoreItem xmlns:ds="http://schemas.openxmlformats.org/officeDocument/2006/customXml" ds:itemID="{B27A44E1-4633-4CC8-9730-92C0D1E4E33E}">
  <ds:schemaRefs/>
</ds:datastoreItem>
</file>

<file path=customXml/itemProps67.xml><?xml version="1.0" encoding="utf-8"?>
<ds:datastoreItem xmlns:ds="http://schemas.openxmlformats.org/officeDocument/2006/customXml" ds:itemID="{D942B2EB-CD70-490C-8EEF-1CFB91432161}">
  <ds:schemaRefs/>
</ds:datastoreItem>
</file>

<file path=customXml/itemProps68.xml><?xml version="1.0" encoding="utf-8"?>
<ds:datastoreItem xmlns:ds="http://schemas.openxmlformats.org/officeDocument/2006/customXml" ds:itemID="{728C4C5F-C6CC-400F-9EEF-4CFE5A9588CE}">
  <ds:schemaRefs/>
</ds:datastoreItem>
</file>

<file path=customXml/itemProps69.xml><?xml version="1.0" encoding="utf-8"?>
<ds:datastoreItem xmlns:ds="http://schemas.openxmlformats.org/officeDocument/2006/customXml" ds:itemID="{212F0F46-9AB8-4C14-B512-EAEDA3FC7B3C}">
  <ds:schemaRefs/>
</ds:datastoreItem>
</file>

<file path=customXml/itemProps7.xml><?xml version="1.0" encoding="utf-8"?>
<ds:datastoreItem xmlns:ds="http://schemas.openxmlformats.org/officeDocument/2006/customXml" ds:itemID="{3824E617-3D0F-4763-8397-52ACC54A3D8C}">
  <ds:schemaRefs/>
</ds:datastoreItem>
</file>

<file path=customXml/itemProps70.xml><?xml version="1.0" encoding="utf-8"?>
<ds:datastoreItem xmlns:ds="http://schemas.openxmlformats.org/officeDocument/2006/customXml" ds:itemID="{78D68749-A288-4E7C-A0CC-D89C6F370740}">
  <ds:schemaRefs/>
</ds:datastoreItem>
</file>

<file path=customXml/itemProps71.xml><?xml version="1.0" encoding="utf-8"?>
<ds:datastoreItem xmlns:ds="http://schemas.openxmlformats.org/officeDocument/2006/customXml" ds:itemID="{25B89106-CCAC-41CD-84C5-DEE27323EFBE}">
  <ds:schemaRefs/>
</ds:datastoreItem>
</file>

<file path=customXml/itemProps72.xml><?xml version="1.0" encoding="utf-8"?>
<ds:datastoreItem xmlns:ds="http://schemas.openxmlformats.org/officeDocument/2006/customXml" ds:itemID="{647D18F2-FC1A-457A-BE09-23063BE8726E}">
  <ds:schemaRefs/>
</ds:datastoreItem>
</file>

<file path=customXml/itemProps73.xml><?xml version="1.0" encoding="utf-8"?>
<ds:datastoreItem xmlns:ds="http://schemas.openxmlformats.org/officeDocument/2006/customXml" ds:itemID="{223103D5-482E-40E5-8F51-0EB3190E10FF}">
  <ds:schemaRefs/>
</ds:datastoreItem>
</file>

<file path=customXml/itemProps74.xml><?xml version="1.0" encoding="utf-8"?>
<ds:datastoreItem xmlns:ds="http://schemas.openxmlformats.org/officeDocument/2006/customXml" ds:itemID="{56DFEA6E-B937-4F34-8B03-04593983BF71}">
  <ds:schemaRefs/>
</ds:datastoreItem>
</file>

<file path=customXml/itemProps75.xml><?xml version="1.0" encoding="utf-8"?>
<ds:datastoreItem xmlns:ds="http://schemas.openxmlformats.org/officeDocument/2006/customXml" ds:itemID="{92AEFDE8-EB28-408B-9F58-9FE311B3B5AC}">
  <ds:schemaRefs/>
</ds:datastoreItem>
</file>

<file path=customXml/itemProps76.xml><?xml version="1.0" encoding="utf-8"?>
<ds:datastoreItem xmlns:ds="http://schemas.openxmlformats.org/officeDocument/2006/customXml" ds:itemID="{2B703523-CE38-4144-962E-FC97DEC43667}">
  <ds:schemaRefs/>
</ds:datastoreItem>
</file>

<file path=customXml/itemProps77.xml><?xml version="1.0" encoding="utf-8"?>
<ds:datastoreItem xmlns:ds="http://schemas.openxmlformats.org/officeDocument/2006/customXml" ds:itemID="{EED45FBD-AFC1-4BB1-9C26-8B12DFDC59CB}">
  <ds:schemaRefs/>
</ds:datastoreItem>
</file>

<file path=customXml/itemProps78.xml><?xml version="1.0" encoding="utf-8"?>
<ds:datastoreItem xmlns:ds="http://schemas.openxmlformats.org/officeDocument/2006/customXml" ds:itemID="{00B5F1B5-F2AF-45CC-B0CB-AB92F26E8033}">
  <ds:schemaRefs/>
</ds:datastoreItem>
</file>

<file path=customXml/itemProps79.xml><?xml version="1.0" encoding="utf-8"?>
<ds:datastoreItem xmlns:ds="http://schemas.openxmlformats.org/officeDocument/2006/customXml" ds:itemID="{0B9F765A-00CF-406E-8A69-4A45EE63EF1D}">
  <ds:schemaRefs/>
</ds:datastoreItem>
</file>

<file path=customXml/itemProps8.xml><?xml version="1.0" encoding="utf-8"?>
<ds:datastoreItem xmlns:ds="http://schemas.openxmlformats.org/officeDocument/2006/customXml" ds:itemID="{87F27E9C-54E4-4590-9347-CE1F02EE125F}">
  <ds:schemaRefs/>
</ds:datastoreItem>
</file>

<file path=customXml/itemProps80.xml><?xml version="1.0" encoding="utf-8"?>
<ds:datastoreItem xmlns:ds="http://schemas.openxmlformats.org/officeDocument/2006/customXml" ds:itemID="{1A2DC51B-565B-4986-80A1-B42270A005CC}">
  <ds:schemaRefs/>
</ds:datastoreItem>
</file>

<file path=customXml/itemProps81.xml><?xml version="1.0" encoding="utf-8"?>
<ds:datastoreItem xmlns:ds="http://schemas.openxmlformats.org/officeDocument/2006/customXml" ds:itemID="{2D25AFAF-7777-4129-8749-C066D8CD0523}">
  <ds:schemaRefs/>
</ds:datastoreItem>
</file>

<file path=customXml/itemProps82.xml><?xml version="1.0" encoding="utf-8"?>
<ds:datastoreItem xmlns:ds="http://schemas.openxmlformats.org/officeDocument/2006/customXml" ds:itemID="{42B4B027-77C8-43C3-98C6-58CEC89E0AA6}">
  <ds:schemaRefs/>
</ds:datastoreItem>
</file>

<file path=customXml/itemProps83.xml><?xml version="1.0" encoding="utf-8"?>
<ds:datastoreItem xmlns:ds="http://schemas.openxmlformats.org/officeDocument/2006/customXml" ds:itemID="{ABEF677D-360C-4630-959E-F526BBF358FF}">
  <ds:schemaRefs/>
</ds:datastoreItem>
</file>

<file path=customXml/itemProps84.xml><?xml version="1.0" encoding="utf-8"?>
<ds:datastoreItem xmlns:ds="http://schemas.openxmlformats.org/officeDocument/2006/customXml" ds:itemID="{A84D1358-5CDE-4C65-B23F-1C56CB31ED24}">
  <ds:schemaRefs/>
</ds:datastoreItem>
</file>

<file path=customXml/itemProps85.xml><?xml version="1.0" encoding="utf-8"?>
<ds:datastoreItem xmlns:ds="http://schemas.openxmlformats.org/officeDocument/2006/customXml" ds:itemID="{A9088B6B-8EC1-4664-AE25-096F6355B8BB}">
  <ds:schemaRefs/>
</ds:datastoreItem>
</file>

<file path=customXml/itemProps86.xml><?xml version="1.0" encoding="utf-8"?>
<ds:datastoreItem xmlns:ds="http://schemas.openxmlformats.org/officeDocument/2006/customXml" ds:itemID="{FE3820E5-D5B0-4B7C-9FD8-BE595747C3BF}">
  <ds:schemaRefs/>
</ds:datastoreItem>
</file>

<file path=customXml/itemProps87.xml><?xml version="1.0" encoding="utf-8"?>
<ds:datastoreItem xmlns:ds="http://schemas.openxmlformats.org/officeDocument/2006/customXml" ds:itemID="{E908748C-47B4-4D83-AB8D-4026A0180E71}">
  <ds:schemaRefs/>
</ds:datastoreItem>
</file>

<file path=customXml/itemProps88.xml><?xml version="1.0" encoding="utf-8"?>
<ds:datastoreItem xmlns:ds="http://schemas.openxmlformats.org/officeDocument/2006/customXml" ds:itemID="{6A396AE9-BDFB-4FC9-A01F-B0126625C563}">
  <ds:schemaRefs/>
</ds:datastoreItem>
</file>

<file path=customXml/itemProps89.xml><?xml version="1.0" encoding="utf-8"?>
<ds:datastoreItem xmlns:ds="http://schemas.openxmlformats.org/officeDocument/2006/customXml" ds:itemID="{B5C456AA-6FBE-41AF-B9F9-AE2FD8815776}">
  <ds:schemaRefs/>
</ds:datastoreItem>
</file>

<file path=customXml/itemProps9.xml><?xml version="1.0" encoding="utf-8"?>
<ds:datastoreItem xmlns:ds="http://schemas.openxmlformats.org/officeDocument/2006/customXml" ds:itemID="{624CAD19-6863-4DAA-939D-5282E2709454}">
  <ds:schemaRefs/>
</ds:datastoreItem>
</file>

<file path=customXml/itemProps90.xml><?xml version="1.0" encoding="utf-8"?>
<ds:datastoreItem xmlns:ds="http://schemas.openxmlformats.org/officeDocument/2006/customXml" ds:itemID="{B196B12D-B98D-4D48-804E-3DB139D068DE}">
  <ds:schemaRefs/>
</ds:datastoreItem>
</file>

<file path=customXml/itemProps91.xml><?xml version="1.0" encoding="utf-8"?>
<ds:datastoreItem xmlns:ds="http://schemas.openxmlformats.org/officeDocument/2006/customXml" ds:itemID="{C71F18D5-3BCE-4CAA-97E3-2601D2BE0488}">
  <ds:schemaRefs/>
</ds:datastoreItem>
</file>

<file path=customXml/itemProps92.xml><?xml version="1.0" encoding="utf-8"?>
<ds:datastoreItem xmlns:ds="http://schemas.openxmlformats.org/officeDocument/2006/customXml" ds:itemID="{6286F173-209D-406A-ABAA-9D7E3ECAD56B}">
  <ds:schemaRefs/>
</ds:datastoreItem>
</file>

<file path=customXml/itemProps93.xml><?xml version="1.0" encoding="utf-8"?>
<ds:datastoreItem xmlns:ds="http://schemas.openxmlformats.org/officeDocument/2006/customXml" ds:itemID="{E463123A-A616-42A4-8A1B-98ECA0E825C1}">
  <ds:schemaRefs/>
</ds:datastoreItem>
</file>

<file path=customXml/itemProps94.xml><?xml version="1.0" encoding="utf-8"?>
<ds:datastoreItem xmlns:ds="http://schemas.openxmlformats.org/officeDocument/2006/customXml" ds:itemID="{F1A99CA5-9931-41AF-AD29-65ED004C79B2}">
  <ds:schemaRefs/>
</ds:datastoreItem>
</file>

<file path=customXml/itemProps95.xml><?xml version="1.0" encoding="utf-8"?>
<ds:datastoreItem xmlns:ds="http://schemas.openxmlformats.org/officeDocument/2006/customXml" ds:itemID="{400A475A-F759-439E-9BA1-AF0C3E16DE23}">
  <ds:schemaRefs/>
</ds:datastoreItem>
</file>

<file path=customXml/itemProps96.xml><?xml version="1.0" encoding="utf-8"?>
<ds:datastoreItem xmlns:ds="http://schemas.openxmlformats.org/officeDocument/2006/customXml" ds:itemID="{BA99F155-9A8B-4A88-A9EA-1E25204BECBE}">
  <ds:schemaRefs/>
</ds:datastoreItem>
</file>

<file path=customXml/itemProps97.xml><?xml version="1.0" encoding="utf-8"?>
<ds:datastoreItem xmlns:ds="http://schemas.openxmlformats.org/officeDocument/2006/customXml" ds:itemID="{EE4B6443-8A3D-4970-A990-AF7D484791FA}">
  <ds:schemaRefs/>
</ds:datastoreItem>
</file>

<file path=customXml/itemProps98.xml><?xml version="1.0" encoding="utf-8"?>
<ds:datastoreItem xmlns:ds="http://schemas.openxmlformats.org/officeDocument/2006/customXml" ds:itemID="{613D1CFD-4EEC-4E50-89B9-3F271CEE1111}">
  <ds:schemaRefs/>
</ds:datastoreItem>
</file>

<file path=customXml/itemProps99.xml><?xml version="1.0" encoding="utf-8"?>
<ds:datastoreItem xmlns:ds="http://schemas.openxmlformats.org/officeDocument/2006/customXml" ds:itemID="{A1ED18F2-8317-4B4E-BD3C-481C546D6A47}">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189</TotalTime>
  <Words>6516</Words>
  <Application>Microsoft Office PowerPoint</Application>
  <PresentationFormat>自定义</PresentationFormat>
  <Paragraphs>379</Paragraphs>
  <Slides>48</Slides>
  <Notes>40</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2</vt:i4>
      </vt:variant>
      <vt:variant>
        <vt:lpstr>幻灯片标题</vt:lpstr>
      </vt:variant>
      <vt:variant>
        <vt:i4>48</vt:i4>
      </vt:variant>
    </vt:vector>
  </HeadingPairs>
  <TitlesOfParts>
    <vt:vector size="66" baseType="lpstr">
      <vt:lpstr>NEU-BZ</vt:lpstr>
      <vt:lpstr>等线</vt:lpstr>
      <vt:lpstr>等线 Light</vt:lpstr>
      <vt:lpstr>仿宋</vt:lpstr>
      <vt:lpstr>黑体</vt:lpstr>
      <vt:lpstr>华文隶书</vt:lpstr>
      <vt:lpstr>华文细黑</vt:lpstr>
      <vt:lpstr>楷体</vt:lpstr>
      <vt:lpstr>宋体</vt:lpstr>
      <vt:lpstr>微软雅黑</vt:lpstr>
      <vt:lpstr>Arial</vt:lpstr>
      <vt:lpstr>Calibri</vt:lpstr>
      <vt:lpstr>Times New Roman</vt:lpstr>
      <vt:lpstr>自定义设计方案</vt:lpstr>
      <vt:lpstr>返回目录</vt:lpstr>
      <vt:lpstr>2_Office 主题​​</vt:lpstr>
      <vt:lpstr>Equation</vt:lpstr>
      <vt:lpstr>MathType 6.0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CHEN Sir</dc:creator>
  <cp:lastModifiedBy>陈SIR</cp:lastModifiedBy>
  <cp:revision>211</cp:revision>
  <dcterms:created xsi:type="dcterms:W3CDTF">2025-01-13T03:19:00Z</dcterms:created>
  <dcterms:modified xsi:type="dcterms:W3CDTF">2025-06-04T09:23:09Z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327920619E3F425F99DE8B461CFFC55F_12</vt:lpwstr>
  </property>
  <property fmtid="{D5CDD505-2E9C-101B-9397-08002B2CF9AE}" pid="3" name="KSOProductBuildVer">
    <vt:lpwstr>2052-12.1.0.19770</vt:lpwstr>
  </property>
</Properties>
</file>